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90" r:id="rId3"/>
    <p:sldId id="392" r:id="rId4"/>
    <p:sldId id="257" r:id="rId5"/>
    <p:sldId id="391" r:id="rId6"/>
    <p:sldId id="35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53" r:id="rId15"/>
    <p:sldId id="349" r:id="rId16"/>
    <p:sldId id="381" r:id="rId17"/>
    <p:sldId id="393" r:id="rId18"/>
    <p:sldId id="266" r:id="rId19"/>
    <p:sldId id="382" r:id="rId20"/>
    <p:sldId id="383" r:id="rId21"/>
    <p:sldId id="394" r:id="rId22"/>
    <p:sldId id="380" r:id="rId23"/>
    <p:sldId id="351" r:id="rId24"/>
    <p:sldId id="379" r:id="rId25"/>
    <p:sldId id="384" r:id="rId26"/>
    <p:sldId id="401" r:id="rId27"/>
    <p:sldId id="385" r:id="rId28"/>
    <p:sldId id="395" r:id="rId29"/>
    <p:sldId id="386" r:id="rId30"/>
    <p:sldId id="387" r:id="rId31"/>
    <p:sldId id="396" r:id="rId32"/>
    <p:sldId id="397" r:id="rId33"/>
    <p:sldId id="402" r:id="rId34"/>
    <p:sldId id="388" r:id="rId35"/>
    <p:sldId id="399" r:id="rId36"/>
    <p:sldId id="400" r:id="rId37"/>
    <p:sldId id="398" r:id="rId38"/>
    <p:sldId id="281" r:id="rId39"/>
    <p:sldId id="282" r:id="rId40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2"/>
    <p:restoredTop sz="94677"/>
  </p:normalViewPr>
  <p:slideViewPr>
    <p:cSldViewPr snapToGrid="0" snapToObjects="1">
      <p:cViewPr>
        <p:scale>
          <a:sx n="80" d="100"/>
          <a:sy n="80" d="100"/>
        </p:scale>
        <p:origin x="84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5CE9-B3D9-BC4B-A15B-89B0D9ABA0FA}" type="datetimeFigureOut">
              <a:rPr lang="en-CZ" smtClean="0"/>
              <a:t>02.03.2021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DBFAA-8A1E-BE4D-9B3D-01264304BBF5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0241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47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36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3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72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37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43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84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68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18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86C0-C4FE-1648-939D-68AA27BFD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642FB-7114-B547-BCC6-1B84356D4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91BE-DF57-A84E-BAAC-7DABC13D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DEAE-FC36-884D-A309-355B5029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61E66-0994-0545-8204-DB66C6B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7610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D6FD-9D3D-1547-A506-E1FF901F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8BBF6-0751-2A44-B0EC-DDB9C69C7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BD35F-5738-124F-9733-E8D1546F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88371-0FD9-E944-8E78-116A82FA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3A252-05AF-264D-A0A5-13547B59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9468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B9633-2111-254E-89F2-9C6FF0512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DF011-64D2-5F4E-89FE-620BFE366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EA33F-5906-EC4E-8DC4-5DF74D11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3E1DB-8FBF-A448-8CB0-1D6F3CBA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71EC9-67C1-1E42-A423-3900CC1B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54177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16A0-DC76-3642-91FB-21E67436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1EBC-A062-7848-8845-0E9D17342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B2E48-A152-BA46-9993-1799A156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6077-44C3-A448-8B29-B57B5C52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2D143-9DFA-984B-98CC-9AA18EBE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5958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B0D4-ACF6-E043-A353-77F7689A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29BAC-ECDC-8442-95B4-AD3AE1046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4C6F-0C78-3947-87CC-0DEE0198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C9DAC-F614-FC4D-8373-9BFE61E6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04DB-E92E-DB4F-9A54-787EBD2E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070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ED88-94AB-1142-A219-6112C84C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AB97F-920D-A943-9FB3-1147D6B63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2196E-2B60-104D-98D2-FF986EAC9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F97F4-091C-B04B-A33F-92BC891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7E640-78E5-3741-B701-AD9855B2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A1E9C-37C3-2746-A75D-DF3EA636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702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7CAF-B027-9F4C-8D20-754AAF2EB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5ECD7-0A77-014A-816C-971CDF19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CF04A-DEAB-9A46-B38A-3CFA41BAD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34F6E-741F-E44A-9D74-BF1B38223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FBB7E-D429-FD43-BB06-83C3C7C3C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C1594-7101-ED44-9EE3-120C184A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78ECC-0052-A74E-8F7A-4A5312EE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E7968-98A0-3542-8F5C-CB0A3728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126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FBFA-9392-B24F-B4B8-907CF873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7BC6C-DFE0-E840-A9E5-94F9DC04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A59F4-7D1D-AA4D-832D-9F1FD27D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77064-983F-2E4F-A70F-822C596D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4177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7572D-5D24-124E-BEF8-8478F21A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702B3-2D84-374D-BCBD-25F14A25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C94-5B5D-5E4A-8420-E28D4349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3485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0AEA-1464-044F-9412-DDF67C99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8D2B-A46B-B24C-95A4-6179908BD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23C33-D56B-9741-9397-03F8A7E26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22344-D943-0741-895F-B06BE212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6DBC-34A2-AF48-8A6C-F0AF0928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CDB3E-B40C-A049-92C6-CD6B36BE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6271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64D1-DDE9-5D46-BD16-58A4023F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3DD81-7050-C040-B81A-1E30D88CF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B64A8-48B0-E24F-98D3-3CCAD1435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EBA12-B8D6-A84A-9318-9B122568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5DA3C-6D66-2E4E-B45D-61C441EA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3062C-92B2-304B-BD09-8A801A9A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0320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ED89B-BF64-5246-B665-26C33B48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AD861-E372-5D4B-B79C-E2B128B4E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0CC1-A0DD-EB4B-9E65-D9F332EAC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332C-FF1C-9C40-8865-48460D4DF315}" type="datetimeFigureOut">
              <a:rPr lang="en-CZ" smtClean="0"/>
              <a:t>23.02.2021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53407-59AB-6C40-A571-49355D8F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FBBC2-7130-3341-A28F-85FCCF988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1FD3-B316-D34F-82D6-69BC153E5554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8285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1211.4397" TargetMode="External"/><Relationship Id="rId3" Type="http://schemas.openxmlformats.org/officeDocument/2006/relationships/hyperlink" Target="http://dx.doi.org/10.1063/1.4981523" TargetMode="External"/><Relationship Id="rId7" Type="http://schemas.openxmlformats.org/officeDocument/2006/relationships/hyperlink" Target="http://dx.doi.org/10.1038/srep02029" TargetMode="External"/><Relationship Id="rId12" Type="http://schemas.openxmlformats.org/officeDocument/2006/relationships/hyperlink" Target="http://dx.doi.org/10.1016/j.cplett.2008.05.057" TargetMode="External"/><Relationship Id="rId2" Type="http://schemas.openxmlformats.org/officeDocument/2006/relationships/hyperlink" Target="https://dx.doi.org/10.1016/j.chemphys.2019.02.01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x.doi.org/10.1139/cjc-2013-0351" TargetMode="External"/><Relationship Id="rId11" Type="http://schemas.openxmlformats.org/officeDocument/2006/relationships/hyperlink" Target="http://dx.doi.org/10.1021/jz300362k" TargetMode="External"/><Relationship Id="rId5" Type="http://schemas.openxmlformats.org/officeDocument/2006/relationships/hyperlink" Target="http://arxiv.org/abs/1502.06271" TargetMode="External"/><Relationship Id="rId10" Type="http://schemas.openxmlformats.org/officeDocument/2006/relationships/hyperlink" Target="http://arxiv.org/abs/1201.6325v1" TargetMode="External"/><Relationship Id="rId4" Type="http://schemas.openxmlformats.org/officeDocument/2006/relationships/hyperlink" Target="http://dx.doi.org/10.1063/1.4919548" TargetMode="External"/><Relationship Id="rId9" Type="http://schemas.openxmlformats.org/officeDocument/2006/relationships/hyperlink" Target="http://dx.doi.org/10.1021/jp304649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6D7A50-96B9-3D45-A63A-ADE9B42C34A7}"/>
              </a:ext>
            </a:extLst>
          </p:cNvPr>
          <p:cNvSpPr/>
          <p:nvPr/>
        </p:nvSpPr>
        <p:spPr>
          <a:xfrm>
            <a:off x="0" y="1348038"/>
            <a:ext cx="12192000" cy="307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A5009-78CF-D940-AA9B-D3FD569BD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3439"/>
            <a:ext cx="9144000" cy="2387600"/>
          </a:xfrm>
        </p:spPr>
        <p:txBody>
          <a:bodyPr>
            <a:noAutofit/>
          </a:bodyPr>
          <a:lstStyle/>
          <a:p>
            <a:r>
              <a:rPr lang="en-CZ" sz="4800" b="1" dirty="0">
                <a:solidFill>
                  <a:schemeClr val="bg1"/>
                </a:solidFill>
              </a:rPr>
              <a:t>Intramolecular Vibrational Modes </a:t>
            </a:r>
            <a:br>
              <a:rPr lang="en-CZ" sz="4800" b="1" dirty="0">
                <a:solidFill>
                  <a:schemeClr val="bg1"/>
                </a:solidFill>
              </a:rPr>
            </a:br>
            <a:r>
              <a:rPr lang="en-CZ" sz="4800" b="1" dirty="0">
                <a:solidFill>
                  <a:schemeClr val="bg1"/>
                </a:solidFill>
              </a:rPr>
              <a:t>in Excitation Energy Transfer</a:t>
            </a:r>
            <a:br>
              <a:rPr lang="en-CZ" sz="4800" dirty="0">
                <a:solidFill>
                  <a:schemeClr val="bg1"/>
                </a:solidFill>
              </a:rPr>
            </a:br>
            <a:r>
              <a:rPr lang="en-CZ" sz="4800" b="1" dirty="0">
                <a:solidFill>
                  <a:schemeClr val="bg1"/>
                </a:solidFill>
              </a:rPr>
              <a:t>and Spectroscopy of Molecular Aggregates</a:t>
            </a:r>
            <a:endParaRPr lang="en-CZ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51E5E-4B14-C544-86BA-AAD1B0C47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2064"/>
            <a:ext cx="9144000" cy="1655762"/>
          </a:xfrm>
        </p:spPr>
        <p:txBody>
          <a:bodyPr/>
          <a:lstStyle/>
          <a:p>
            <a:r>
              <a:rPr lang="en-CZ" dirty="0"/>
              <a:t>Tomáš Mančal</a:t>
            </a:r>
          </a:p>
          <a:p>
            <a:r>
              <a:rPr lang="en-CZ" dirty="0"/>
              <a:t>Charles University, Prague, Czech Republic</a:t>
            </a:r>
          </a:p>
        </p:txBody>
      </p:sp>
      <p:pic>
        <p:nvPicPr>
          <p:cNvPr id="5" name="Picture 4" descr="uk_pecet.gif">
            <a:extLst>
              <a:ext uri="{FF2B5EF4-FFF2-40B4-BE49-F238E27FC236}">
                <a16:creationId xmlns:a16="http://schemas.microsoft.com/office/drawing/2014/main" id="{79131599-B96C-3948-981A-1DF7B2466F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70" y="45720"/>
            <a:ext cx="2033430" cy="2011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AA877-08B2-5147-B5B4-CD0230119486}"/>
              </a:ext>
            </a:extLst>
          </p:cNvPr>
          <p:cNvSpPr txBox="1"/>
          <p:nvPr/>
        </p:nvSpPr>
        <p:spPr>
          <a:xfrm>
            <a:off x="10105902" y="280842"/>
            <a:ext cx="161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March 3rd, 2021</a:t>
            </a:r>
          </a:p>
        </p:txBody>
      </p:sp>
    </p:spTree>
    <p:extLst>
      <p:ext uri="{BB962C8B-B14F-4D97-AF65-F5344CB8AC3E}">
        <p14:creationId xmlns:p14="http://schemas.microsoft.com/office/powerpoint/2010/main" val="169172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D5B9A0F-495D-E24E-A933-85C4060B5110}"/>
              </a:ext>
            </a:extLst>
          </p:cNvPr>
          <p:cNvGrpSpPr/>
          <p:nvPr/>
        </p:nvGrpSpPr>
        <p:grpSpPr>
          <a:xfrm>
            <a:off x="6421862" y="804068"/>
            <a:ext cx="5791200" cy="5391937"/>
            <a:chOff x="0" y="4191000"/>
            <a:chExt cx="5791200" cy="5391937"/>
          </a:xfrm>
        </p:grpSpPr>
        <p:pic>
          <p:nvPicPr>
            <p:cNvPr id="33" name="Obrázek 2" descr="fig03.eps">
              <a:extLst>
                <a:ext uri="{FF2B5EF4-FFF2-40B4-BE49-F238E27FC236}">
                  <a16:creationId xmlns:a16="http://schemas.microsoft.com/office/drawing/2014/main" id="{4BAC455C-9638-7E40-8D4A-06E5CBC39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026" y="4191000"/>
              <a:ext cx="5280019" cy="5391937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559E07-0130-D547-916D-ED7E60CCAEB3}"/>
                </a:ext>
              </a:extLst>
            </p:cNvPr>
            <p:cNvSpPr/>
            <p:nvPr/>
          </p:nvSpPr>
          <p:spPr>
            <a:xfrm>
              <a:off x="0" y="6477000"/>
              <a:ext cx="5791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0AFD7C9-1A81-7144-9825-78807C700348}"/>
              </a:ext>
            </a:extLst>
          </p:cNvPr>
          <p:cNvSpPr/>
          <p:nvPr/>
        </p:nvSpPr>
        <p:spPr>
          <a:xfrm rot="16200000">
            <a:off x="8871149" y="-127991"/>
            <a:ext cx="1447258" cy="5530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Spatial Transfer between Complexes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391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Energy transfer between two antennae</a:t>
            </a:r>
          </a:p>
        </p:txBody>
      </p:sp>
      <p:pic>
        <p:nvPicPr>
          <p:cNvPr id="26" name="Picture 25" descr="lh2.png">
            <a:extLst>
              <a:ext uri="{FF2B5EF4-FFF2-40B4-BE49-F238E27FC236}">
                <a16:creationId xmlns:a16="http://schemas.microsoft.com/office/drawing/2014/main" id="{0B5F31E6-9726-7144-94E2-1046C3FFA0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924182"/>
            <a:ext cx="3255513" cy="2547439"/>
          </a:xfrm>
          <a:prstGeom prst="rect">
            <a:avLst/>
          </a:prstGeom>
        </p:spPr>
      </p:pic>
      <p:pic>
        <p:nvPicPr>
          <p:cNvPr id="27" name="Picture 26" descr="lh2.png">
            <a:extLst>
              <a:ext uri="{FF2B5EF4-FFF2-40B4-BE49-F238E27FC236}">
                <a16:creationId xmlns:a16="http://schemas.microsoft.com/office/drawing/2014/main" id="{ADF41C25-9963-0F40-B84C-9CD2D9E42D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002" y="2893244"/>
            <a:ext cx="3255513" cy="2547439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:a16="http://schemas.microsoft.com/office/drawing/2014/main" id="{C494F58F-7A11-2C47-9CE2-A55ACA8F4EBD}"/>
              </a:ext>
            </a:extLst>
          </p:cNvPr>
          <p:cNvSpPr/>
          <p:nvPr/>
        </p:nvSpPr>
        <p:spPr>
          <a:xfrm rot="622466" flipV="1">
            <a:off x="2810496" y="2819530"/>
            <a:ext cx="1368708" cy="442564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F03691-6EF2-3D40-8E8D-158273BC9B9A}"/>
              </a:ext>
            </a:extLst>
          </p:cNvPr>
          <p:cNvSpPr txBox="1"/>
          <p:nvPr/>
        </p:nvSpPr>
        <p:spPr>
          <a:xfrm>
            <a:off x="6925638" y="2611910"/>
            <a:ext cx="46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</a:t>
            </a:r>
            <a:r>
              <a:rPr lang="en-US" dirty="0" err="1"/>
              <a:t>Förster</a:t>
            </a:r>
            <a:r>
              <a:rPr lang="en-US" dirty="0"/>
              <a:t> resonance energy transfer (FRET)</a:t>
            </a:r>
          </a:p>
          <a:p>
            <a:r>
              <a:rPr lang="en-US" dirty="0"/>
              <a:t>does not work! 	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A68FFC-4AF7-A24A-B882-AF28EE1271C9}"/>
              </a:ext>
            </a:extLst>
          </p:cNvPr>
          <p:cNvSpPr txBox="1"/>
          <p:nvPr/>
        </p:nvSpPr>
        <p:spPr>
          <a:xfrm>
            <a:off x="6883515" y="2135927"/>
            <a:ext cx="187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First complication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F89F0F6-4BF9-AB43-A1A3-BE7DEA36343B}"/>
              </a:ext>
            </a:extLst>
          </p:cNvPr>
          <p:cNvSpPr/>
          <p:nvPr/>
        </p:nvSpPr>
        <p:spPr>
          <a:xfrm rot="5400000" flipV="1">
            <a:off x="6246717" y="3631278"/>
            <a:ext cx="988874" cy="526628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FDCCD-138D-4045-B364-70E003D88A25}"/>
              </a:ext>
            </a:extLst>
          </p:cNvPr>
          <p:cNvSpPr/>
          <p:nvPr/>
        </p:nvSpPr>
        <p:spPr>
          <a:xfrm>
            <a:off x="10912906" y="3090068"/>
            <a:ext cx="1447258" cy="332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68E15-D753-7443-97A5-9A74EE79C81B}"/>
              </a:ext>
            </a:extLst>
          </p:cNvPr>
          <p:cNvSpPr txBox="1"/>
          <p:nvPr/>
        </p:nvSpPr>
        <p:spPr>
          <a:xfrm>
            <a:off x="206762" y="5643511"/>
            <a:ext cx="5958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FRET requires overlap of donor fluorescence and acceptor </a:t>
            </a:r>
          </a:p>
          <a:p>
            <a:r>
              <a:rPr lang="en-US" dirty="0"/>
              <a:t>     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bands are too far apart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4285798-E65F-AB4A-872C-4CE07946923E}"/>
              </a:ext>
            </a:extLst>
          </p:cNvPr>
          <p:cNvSpPr/>
          <p:nvPr/>
        </p:nvSpPr>
        <p:spPr>
          <a:xfrm>
            <a:off x="3358055" y="6227537"/>
            <a:ext cx="472966" cy="307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95A27-A1FE-5944-AEC4-8A8BA888671B}"/>
              </a:ext>
            </a:extLst>
          </p:cNvPr>
          <p:cNvSpPr txBox="1"/>
          <p:nvPr/>
        </p:nvSpPr>
        <p:spPr>
          <a:xfrm>
            <a:off x="3856394" y="6194036"/>
            <a:ext cx="810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energy transfer occurs – the solution is the collective character of antenna states</a:t>
            </a:r>
          </a:p>
        </p:txBody>
      </p:sp>
    </p:spTree>
    <p:extLst>
      <p:ext uri="{BB962C8B-B14F-4D97-AF65-F5344CB8AC3E}">
        <p14:creationId xmlns:p14="http://schemas.microsoft.com/office/powerpoint/2010/main" val="28941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5A740C19-43B8-9E4F-A2DE-FE240AF98CCB}"/>
              </a:ext>
            </a:extLst>
          </p:cNvPr>
          <p:cNvGrpSpPr/>
          <p:nvPr/>
        </p:nvGrpSpPr>
        <p:grpSpPr>
          <a:xfrm>
            <a:off x="4949600" y="4903017"/>
            <a:ext cx="468894" cy="646985"/>
            <a:chOff x="10771920" y="4903018"/>
            <a:chExt cx="468894" cy="64698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5286539-BCBD-AC4F-8EF9-85C1CA9A8CDE}"/>
                </a:ext>
              </a:extLst>
            </p:cNvPr>
            <p:cNvSpPr/>
            <p:nvPr/>
          </p:nvSpPr>
          <p:spPr>
            <a:xfrm>
              <a:off x="10771920" y="5075147"/>
              <a:ext cx="304800" cy="270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30A886F-E142-8F45-ACE0-2131D7734F00}"/>
                </a:ext>
              </a:extLst>
            </p:cNvPr>
            <p:cNvSpPr/>
            <p:nvPr/>
          </p:nvSpPr>
          <p:spPr>
            <a:xfrm>
              <a:off x="10924320" y="4903018"/>
              <a:ext cx="316494" cy="64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DA5344C-EFA1-8745-94C5-0ECDFF938570}"/>
              </a:ext>
            </a:extLst>
          </p:cNvPr>
          <p:cNvGrpSpPr/>
          <p:nvPr/>
        </p:nvGrpSpPr>
        <p:grpSpPr>
          <a:xfrm>
            <a:off x="10771920" y="4903018"/>
            <a:ext cx="468894" cy="646985"/>
            <a:chOff x="10771920" y="4903018"/>
            <a:chExt cx="468894" cy="64698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DC40ABA-B719-C049-89B3-F234650EA2A1}"/>
                </a:ext>
              </a:extLst>
            </p:cNvPr>
            <p:cNvSpPr/>
            <p:nvPr/>
          </p:nvSpPr>
          <p:spPr>
            <a:xfrm>
              <a:off x="10771920" y="5075147"/>
              <a:ext cx="304800" cy="270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30CBB0-E91D-6F45-8416-21C428CA8E8B}"/>
                </a:ext>
              </a:extLst>
            </p:cNvPr>
            <p:cNvSpPr/>
            <p:nvPr/>
          </p:nvSpPr>
          <p:spPr>
            <a:xfrm>
              <a:off x="10924320" y="4903018"/>
              <a:ext cx="316494" cy="64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Energy/Frequency Domain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256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Collective antenna states</a:t>
            </a:r>
          </a:p>
        </p:txBody>
      </p:sp>
      <p:pic>
        <p:nvPicPr>
          <p:cNvPr id="26" name="Picture 25" descr="lh2.png">
            <a:extLst>
              <a:ext uri="{FF2B5EF4-FFF2-40B4-BE49-F238E27FC236}">
                <a16:creationId xmlns:a16="http://schemas.microsoft.com/office/drawing/2014/main" id="{0B5F31E6-9726-7144-94E2-1046C3FFA0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924182"/>
            <a:ext cx="3255513" cy="25474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F0DE7-6B71-444B-BE46-1EA34A1A2047}"/>
              </a:ext>
            </a:extLst>
          </p:cNvPr>
          <p:cNvCxnSpPr/>
          <p:nvPr/>
        </p:nvCxnSpPr>
        <p:spPr>
          <a:xfrm>
            <a:off x="2017987" y="2924182"/>
            <a:ext cx="4907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E136D-42E0-9049-8C77-45DFF70902C6}"/>
              </a:ext>
            </a:extLst>
          </p:cNvPr>
          <p:cNvSpPr txBox="1"/>
          <p:nvPr/>
        </p:nvSpPr>
        <p:spPr>
          <a:xfrm>
            <a:off x="2187392" y="2554849"/>
            <a:ext cx="164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coupling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0F9388-9085-D249-B637-6DB43B9518EE}"/>
              </a:ext>
            </a:extLst>
          </p:cNvPr>
          <p:cNvCxnSpPr/>
          <p:nvPr/>
        </p:nvCxnSpPr>
        <p:spPr>
          <a:xfrm>
            <a:off x="6115256" y="2563671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995DFD-71FD-D645-88D1-4CC833680E10}"/>
              </a:ext>
            </a:extLst>
          </p:cNvPr>
          <p:cNvCxnSpPr/>
          <p:nvPr/>
        </p:nvCxnSpPr>
        <p:spPr>
          <a:xfrm>
            <a:off x="6115256" y="3698205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2DFE6D-DD8E-484A-B313-A1DD9758B0F9}"/>
              </a:ext>
            </a:extLst>
          </p:cNvPr>
          <p:cNvCxnSpPr/>
          <p:nvPr/>
        </p:nvCxnSpPr>
        <p:spPr>
          <a:xfrm>
            <a:off x="8418189" y="2563671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170E6B-1891-104B-AF95-524DB084362E}"/>
              </a:ext>
            </a:extLst>
          </p:cNvPr>
          <p:cNvCxnSpPr/>
          <p:nvPr/>
        </p:nvCxnSpPr>
        <p:spPr>
          <a:xfrm>
            <a:off x="8418189" y="3698205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F96873C-9C39-5646-971D-A75DAF2C0AD4}"/>
              </a:ext>
            </a:extLst>
          </p:cNvPr>
          <p:cNvSpPr/>
          <p:nvPr/>
        </p:nvSpPr>
        <p:spPr>
          <a:xfrm>
            <a:off x="6631723" y="2401609"/>
            <a:ext cx="304800" cy="27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C3EADD-67EC-6648-AF7F-578A6887C880}"/>
              </a:ext>
            </a:extLst>
          </p:cNvPr>
          <p:cNvSpPr/>
          <p:nvPr/>
        </p:nvSpPr>
        <p:spPr>
          <a:xfrm>
            <a:off x="8900789" y="3545781"/>
            <a:ext cx="304800" cy="27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1DE83F6E-8145-7A46-9E39-92E785955E23}"/>
              </a:ext>
            </a:extLst>
          </p:cNvPr>
          <p:cNvSpPr/>
          <p:nvPr/>
        </p:nvSpPr>
        <p:spPr>
          <a:xfrm>
            <a:off x="6572456" y="2787161"/>
            <a:ext cx="423334" cy="7744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2574FC4F-B481-9A48-84C3-8FD3D7462E23}"/>
              </a:ext>
            </a:extLst>
          </p:cNvPr>
          <p:cNvSpPr/>
          <p:nvPr/>
        </p:nvSpPr>
        <p:spPr>
          <a:xfrm rot="10800000">
            <a:off x="8841522" y="2667509"/>
            <a:ext cx="423334" cy="7744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1B05E1-1D00-4147-AFB6-82F65619D7B1}"/>
              </a:ext>
            </a:extLst>
          </p:cNvPr>
          <p:cNvSpPr txBox="1"/>
          <p:nvPr/>
        </p:nvSpPr>
        <p:spPr>
          <a:xfrm>
            <a:off x="5729152" y="2155516"/>
            <a:ext cx="77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Donor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E2BDBE-E2BF-6A44-B348-BAC727DF4759}"/>
              </a:ext>
            </a:extLst>
          </p:cNvPr>
          <p:cNvSpPr txBox="1"/>
          <p:nvPr/>
        </p:nvSpPr>
        <p:spPr>
          <a:xfrm>
            <a:off x="8068553" y="2185517"/>
            <a:ext cx="119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Acceptor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1CF5D8-2868-A44A-9012-434AD78196EC}"/>
              </a:ext>
            </a:extLst>
          </p:cNvPr>
          <p:cNvCxnSpPr/>
          <p:nvPr/>
        </p:nvCxnSpPr>
        <p:spPr>
          <a:xfrm>
            <a:off x="4439132" y="5237209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A4C02B-8579-224F-91DF-0B8F526ED2DE}"/>
              </a:ext>
            </a:extLst>
          </p:cNvPr>
          <p:cNvCxnSpPr/>
          <p:nvPr/>
        </p:nvCxnSpPr>
        <p:spPr>
          <a:xfrm>
            <a:off x="4439132" y="6371743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08936F-B457-A14B-87BE-7D37462155D9}"/>
              </a:ext>
            </a:extLst>
          </p:cNvPr>
          <p:cNvCxnSpPr/>
          <p:nvPr/>
        </p:nvCxnSpPr>
        <p:spPr>
          <a:xfrm>
            <a:off x="10289320" y="5237209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F3CD29-78A8-6F43-8CC4-DC1AA55B32E3}"/>
              </a:ext>
            </a:extLst>
          </p:cNvPr>
          <p:cNvCxnSpPr/>
          <p:nvPr/>
        </p:nvCxnSpPr>
        <p:spPr>
          <a:xfrm>
            <a:off x="10289320" y="6371743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7A3A00-C3C6-584D-856D-E132FB130081}"/>
              </a:ext>
            </a:extLst>
          </p:cNvPr>
          <p:cNvCxnSpPr>
            <a:cxnSpLocks/>
          </p:cNvCxnSpPr>
          <p:nvPr/>
        </p:nvCxnSpPr>
        <p:spPr>
          <a:xfrm>
            <a:off x="5608431" y="5237209"/>
            <a:ext cx="468088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D44C9C-E8C6-CD46-9E6D-745D48EB8D8B}"/>
              </a:ext>
            </a:extLst>
          </p:cNvPr>
          <p:cNvCxnSpPr/>
          <p:nvPr/>
        </p:nvCxnSpPr>
        <p:spPr>
          <a:xfrm>
            <a:off x="7316756" y="4758989"/>
            <a:ext cx="127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1B3D41-308A-8243-93A3-1593D97CC919}"/>
              </a:ext>
            </a:extLst>
          </p:cNvPr>
          <p:cNvCxnSpPr/>
          <p:nvPr/>
        </p:nvCxnSpPr>
        <p:spPr>
          <a:xfrm>
            <a:off x="7316756" y="5652368"/>
            <a:ext cx="127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9C0A7E8-BC33-0348-8059-7ADAB0C20318}"/>
              </a:ext>
            </a:extLst>
          </p:cNvPr>
          <p:cNvCxnSpPr/>
          <p:nvPr/>
        </p:nvCxnSpPr>
        <p:spPr>
          <a:xfrm>
            <a:off x="7316756" y="6371743"/>
            <a:ext cx="127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7F3F7C-D09C-9A49-A51B-F9D5E4FAF99E}"/>
              </a:ext>
            </a:extLst>
          </p:cNvPr>
          <p:cNvCxnSpPr/>
          <p:nvPr/>
        </p:nvCxnSpPr>
        <p:spPr>
          <a:xfrm>
            <a:off x="7316756" y="4127782"/>
            <a:ext cx="127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E40DDC-633C-3E46-B41E-D93A7DFF2EDA}"/>
              </a:ext>
            </a:extLst>
          </p:cNvPr>
          <p:cNvCxnSpPr>
            <a:cxnSpLocks/>
          </p:cNvCxnSpPr>
          <p:nvPr/>
        </p:nvCxnSpPr>
        <p:spPr>
          <a:xfrm flipV="1">
            <a:off x="7921409" y="4758989"/>
            <a:ext cx="0" cy="883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91ACDB-1594-264D-98CE-62837330EEA0}"/>
              </a:ext>
            </a:extLst>
          </p:cNvPr>
          <p:cNvSpPr txBox="1"/>
          <p:nvPr/>
        </p:nvSpPr>
        <p:spPr>
          <a:xfrm>
            <a:off x="8040911" y="5235859"/>
            <a:ext cx="232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resonance coupling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B63E121-49A6-9D43-A2A7-6469DB9AA0D6}"/>
              </a:ext>
            </a:extLst>
          </p:cNvPr>
          <p:cNvSpPr/>
          <p:nvPr/>
        </p:nvSpPr>
        <p:spPr>
          <a:xfrm>
            <a:off x="7497108" y="4632036"/>
            <a:ext cx="304800" cy="2709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4C11CF53-FC10-C04F-A427-492E99F45B51}"/>
              </a:ext>
            </a:extLst>
          </p:cNvPr>
          <p:cNvSpPr/>
          <p:nvPr/>
        </p:nvSpPr>
        <p:spPr>
          <a:xfrm>
            <a:off x="7437841" y="4958912"/>
            <a:ext cx="423334" cy="64627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40BDC2-22B4-A745-88E6-A9030EBB24AF}"/>
              </a:ext>
            </a:extLst>
          </p:cNvPr>
          <p:cNvSpPr txBox="1"/>
          <p:nvPr/>
        </p:nvSpPr>
        <p:spPr>
          <a:xfrm>
            <a:off x="6258907" y="6006662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 x excited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7BF7A5-34A2-FC43-AB8F-6CA08597E4A9}"/>
              </a:ext>
            </a:extLst>
          </p:cNvPr>
          <p:cNvSpPr txBox="1"/>
          <p:nvPr/>
        </p:nvSpPr>
        <p:spPr>
          <a:xfrm>
            <a:off x="6248788" y="5180671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 x excited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E186D0-667D-4D4C-87B7-D026DCCE685C}"/>
              </a:ext>
            </a:extLst>
          </p:cNvPr>
          <p:cNvSpPr txBox="1"/>
          <p:nvPr/>
        </p:nvSpPr>
        <p:spPr>
          <a:xfrm>
            <a:off x="6268823" y="4093077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 x excited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51FEB6-A790-B748-8C35-45B16BDB9AB7}"/>
              </a:ext>
            </a:extLst>
          </p:cNvPr>
          <p:cNvCxnSpPr>
            <a:cxnSpLocks/>
          </p:cNvCxnSpPr>
          <p:nvPr/>
        </p:nvCxnSpPr>
        <p:spPr>
          <a:xfrm flipV="1">
            <a:off x="5608431" y="1995055"/>
            <a:ext cx="4079758" cy="2244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D2475CE-EE5A-574B-91B8-4D09E37535F6}"/>
              </a:ext>
            </a:extLst>
          </p:cNvPr>
          <p:cNvCxnSpPr>
            <a:cxnSpLocks/>
          </p:cNvCxnSpPr>
          <p:nvPr/>
        </p:nvCxnSpPr>
        <p:spPr>
          <a:xfrm flipH="1" flipV="1">
            <a:off x="5418494" y="2073755"/>
            <a:ext cx="4561078" cy="2165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/>
      <p:bldP spid="58" grpId="0" animBg="1"/>
      <p:bldP spid="59" grpId="0" animBg="1"/>
      <p:bldP spid="20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2FD0EAC-958E-2B47-AA08-1FD57DD0D735}"/>
              </a:ext>
            </a:extLst>
          </p:cNvPr>
          <p:cNvGrpSpPr/>
          <p:nvPr/>
        </p:nvGrpSpPr>
        <p:grpSpPr>
          <a:xfrm>
            <a:off x="5870064" y="365125"/>
            <a:ext cx="5791200" cy="6004306"/>
            <a:chOff x="5870064" y="365125"/>
            <a:chExt cx="5791200" cy="600430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A85ACD3-5EFE-544C-9F2C-0E8B28FB9F03}"/>
                </a:ext>
              </a:extLst>
            </p:cNvPr>
            <p:cNvGrpSpPr/>
            <p:nvPr/>
          </p:nvGrpSpPr>
          <p:grpSpPr>
            <a:xfrm>
              <a:off x="5870064" y="977494"/>
              <a:ext cx="5791200" cy="5391937"/>
              <a:chOff x="0" y="4191000"/>
              <a:chExt cx="5791200" cy="5391937"/>
            </a:xfrm>
          </p:grpSpPr>
          <p:pic>
            <p:nvPicPr>
              <p:cNvPr id="49" name="Obrázek 2" descr="fig03.eps">
                <a:extLst>
                  <a:ext uri="{FF2B5EF4-FFF2-40B4-BE49-F238E27FC236}">
                    <a16:creationId xmlns:a16="http://schemas.microsoft.com/office/drawing/2014/main" id="{5625C072-47EC-6A42-8413-74D31EF0A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7026" y="4191000"/>
                <a:ext cx="5280019" cy="5391937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EDF5922-A5C0-7447-8F67-AFE78BFFC4E9}"/>
                  </a:ext>
                </a:extLst>
              </p:cNvPr>
              <p:cNvSpPr/>
              <p:nvPr/>
            </p:nvSpPr>
            <p:spPr>
              <a:xfrm>
                <a:off x="0" y="6477000"/>
                <a:ext cx="57912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08BDEA-9995-584E-97B2-652A76403866}"/>
                </a:ext>
              </a:extLst>
            </p:cNvPr>
            <p:cNvSpPr/>
            <p:nvPr/>
          </p:nvSpPr>
          <p:spPr>
            <a:xfrm>
              <a:off x="6357090" y="365125"/>
              <a:ext cx="5304174" cy="2898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Bigger Picture of Excitation Energy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604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Usual antennae – collection of delocalized and localized states</a:t>
            </a:r>
          </a:p>
        </p:txBody>
      </p:sp>
      <p:pic>
        <p:nvPicPr>
          <p:cNvPr id="26" name="Picture 25" descr="lh2.png">
            <a:extLst>
              <a:ext uri="{FF2B5EF4-FFF2-40B4-BE49-F238E27FC236}">
                <a16:creationId xmlns:a16="http://schemas.microsoft.com/office/drawing/2014/main" id="{0B5F31E6-9726-7144-94E2-1046C3FFA0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924182"/>
            <a:ext cx="3255513" cy="25474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F0DE7-6B71-444B-BE46-1EA34A1A2047}"/>
              </a:ext>
            </a:extLst>
          </p:cNvPr>
          <p:cNvCxnSpPr/>
          <p:nvPr/>
        </p:nvCxnSpPr>
        <p:spPr>
          <a:xfrm>
            <a:off x="2017987" y="2924182"/>
            <a:ext cx="4907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E136D-42E0-9049-8C77-45DFF70902C6}"/>
              </a:ext>
            </a:extLst>
          </p:cNvPr>
          <p:cNvSpPr txBox="1"/>
          <p:nvPr/>
        </p:nvSpPr>
        <p:spPr>
          <a:xfrm>
            <a:off x="2187392" y="2554849"/>
            <a:ext cx="164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coupling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D071620-2FE1-1A4E-9FB5-788B32192C60}"/>
              </a:ext>
            </a:extLst>
          </p:cNvPr>
          <p:cNvCxnSpPr/>
          <p:nvPr/>
        </p:nvCxnSpPr>
        <p:spPr>
          <a:xfrm>
            <a:off x="2643421" y="4542776"/>
            <a:ext cx="4907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537177E-FF66-2640-BC34-20AE4DD976FC}"/>
              </a:ext>
            </a:extLst>
          </p:cNvPr>
          <p:cNvSpPr txBox="1"/>
          <p:nvPr/>
        </p:nvSpPr>
        <p:spPr>
          <a:xfrm>
            <a:off x="3011079" y="4594384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coupling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E16242-998C-244F-BFAF-3B357348455B}"/>
              </a:ext>
            </a:extLst>
          </p:cNvPr>
          <p:cNvCxnSpPr>
            <a:cxnSpLocks/>
          </p:cNvCxnSpPr>
          <p:nvPr/>
        </p:nvCxnSpPr>
        <p:spPr>
          <a:xfrm>
            <a:off x="3285809" y="3673462"/>
            <a:ext cx="118679" cy="39404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B3A4856-49B6-4641-9E8D-10FDE8505F4C}"/>
              </a:ext>
            </a:extLst>
          </p:cNvPr>
          <p:cNvSpPr txBox="1"/>
          <p:nvPr/>
        </p:nvSpPr>
        <p:spPr>
          <a:xfrm>
            <a:off x="3415819" y="3626075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coupling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E2EE9C-4989-4543-B3B6-AAED77A11E3B}"/>
              </a:ext>
            </a:extLst>
          </p:cNvPr>
          <p:cNvSpPr/>
          <p:nvPr/>
        </p:nvSpPr>
        <p:spPr>
          <a:xfrm>
            <a:off x="8403025" y="3875863"/>
            <a:ext cx="1103586" cy="6339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71DFBD-1F3C-A442-8D0F-2C1ABC94F61A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8781393" y="3263494"/>
            <a:ext cx="173425" cy="6123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7E4CB2-A40A-154A-B85A-340B2E8B8044}"/>
              </a:ext>
            </a:extLst>
          </p:cNvPr>
          <p:cNvSpPr txBox="1"/>
          <p:nvPr/>
        </p:nvSpPr>
        <p:spPr>
          <a:xfrm>
            <a:off x="7064175" y="2545747"/>
            <a:ext cx="3115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Localized states -</a:t>
            </a:r>
          </a:p>
          <a:p>
            <a:r>
              <a:rPr lang="en-US" dirty="0"/>
              <a:t>individual bacteriochlorophylls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D8FFFB-9FC8-E047-81F2-7D039E02ABD1}"/>
              </a:ext>
            </a:extLst>
          </p:cNvPr>
          <p:cNvSpPr/>
          <p:nvPr/>
        </p:nvSpPr>
        <p:spPr>
          <a:xfrm>
            <a:off x="9297388" y="3825011"/>
            <a:ext cx="1103586" cy="116412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28A3869-6B34-304A-93C7-DB21E0EB7E60}"/>
              </a:ext>
            </a:extLst>
          </p:cNvPr>
          <p:cNvSpPr/>
          <p:nvPr/>
        </p:nvSpPr>
        <p:spPr>
          <a:xfrm>
            <a:off x="10250214" y="3792110"/>
            <a:ext cx="1103586" cy="143951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536F55-368B-5E43-8997-1B43B21C470D}"/>
              </a:ext>
            </a:extLst>
          </p:cNvPr>
          <p:cNvCxnSpPr>
            <a:cxnSpLocks/>
          </p:cNvCxnSpPr>
          <p:nvPr/>
        </p:nvCxnSpPr>
        <p:spPr>
          <a:xfrm flipV="1">
            <a:off x="9848291" y="3185910"/>
            <a:ext cx="731338" cy="65153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DDF6E26-05A6-094F-BE3D-AC337850B213}"/>
              </a:ext>
            </a:extLst>
          </p:cNvPr>
          <p:cNvCxnSpPr>
            <a:cxnSpLocks/>
          </p:cNvCxnSpPr>
          <p:nvPr/>
        </p:nvCxnSpPr>
        <p:spPr>
          <a:xfrm flipV="1">
            <a:off x="10727709" y="3160158"/>
            <a:ext cx="0" cy="6416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E39F21E-BA01-3B40-968E-EBB958B5360E}"/>
              </a:ext>
            </a:extLst>
          </p:cNvPr>
          <p:cNvSpPr txBox="1"/>
          <p:nvPr/>
        </p:nvSpPr>
        <p:spPr>
          <a:xfrm>
            <a:off x="10175425" y="2503871"/>
            <a:ext cx="125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Delocalized</a:t>
            </a:r>
          </a:p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2703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16C180-58F6-6B40-A6E1-B50BF820C696}"/>
              </a:ext>
            </a:extLst>
          </p:cNvPr>
          <p:cNvGrpSpPr/>
          <p:nvPr/>
        </p:nvGrpSpPr>
        <p:grpSpPr>
          <a:xfrm>
            <a:off x="279964" y="56101"/>
            <a:ext cx="5791200" cy="6129122"/>
            <a:chOff x="5273500" y="148049"/>
            <a:chExt cx="5791200" cy="61291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FD0EAC-958E-2B47-AA08-1FD57DD0D735}"/>
                </a:ext>
              </a:extLst>
            </p:cNvPr>
            <p:cNvGrpSpPr/>
            <p:nvPr/>
          </p:nvGrpSpPr>
          <p:grpSpPr>
            <a:xfrm>
              <a:off x="5273500" y="148049"/>
              <a:ext cx="5791200" cy="6004306"/>
              <a:chOff x="5870064" y="365125"/>
              <a:chExt cx="5791200" cy="600430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A85ACD3-5EFE-544C-9F2C-0E8B28FB9F03}"/>
                  </a:ext>
                </a:extLst>
              </p:cNvPr>
              <p:cNvGrpSpPr/>
              <p:nvPr/>
            </p:nvGrpSpPr>
            <p:grpSpPr>
              <a:xfrm>
                <a:off x="5870064" y="977494"/>
                <a:ext cx="5791200" cy="5391937"/>
                <a:chOff x="0" y="4191000"/>
                <a:chExt cx="5791200" cy="5391937"/>
              </a:xfrm>
            </p:grpSpPr>
            <p:pic>
              <p:nvPicPr>
                <p:cNvPr id="49" name="Obrázek 2" descr="fig03.eps">
                  <a:extLst>
                    <a:ext uri="{FF2B5EF4-FFF2-40B4-BE49-F238E27FC236}">
                      <a16:creationId xmlns:a16="http://schemas.microsoft.com/office/drawing/2014/main" id="{5625C072-47EC-6A42-8413-74D31EF0AE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87026" y="4191000"/>
                  <a:ext cx="5280019" cy="5391937"/>
                </a:xfrm>
                <a:prstGeom prst="rect">
                  <a:avLst/>
                </a:prstGeom>
              </p:spPr>
            </p:pic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EDF5922-A5C0-7447-8F67-AFE78BFFC4E9}"/>
                    </a:ext>
                  </a:extLst>
                </p:cNvPr>
                <p:cNvSpPr/>
                <p:nvPr/>
              </p:nvSpPr>
              <p:spPr>
                <a:xfrm>
                  <a:off x="0" y="6477000"/>
                  <a:ext cx="57912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08BDEA-9995-584E-97B2-652A76403866}"/>
                  </a:ext>
                </a:extLst>
              </p:cNvPr>
              <p:cNvSpPr/>
              <p:nvPr/>
            </p:nvSpPr>
            <p:spPr>
              <a:xfrm>
                <a:off x="6357090" y="365125"/>
                <a:ext cx="5304174" cy="28983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6A674A-F419-654E-AB9B-A9F98853AA89}"/>
                </a:ext>
              </a:extLst>
            </p:cNvPr>
            <p:cNvSpPr/>
            <p:nvPr/>
          </p:nvSpPr>
          <p:spPr>
            <a:xfrm>
              <a:off x="5578039" y="3378802"/>
              <a:ext cx="4092617" cy="2898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Standard Toolbox: Master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449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Energy transfer in strongly coupled aggregate</a:t>
            </a:r>
          </a:p>
        </p:txBody>
      </p:sp>
      <p:pic>
        <p:nvPicPr>
          <p:cNvPr id="26" name="Picture 25" descr="lh2.png">
            <a:extLst>
              <a:ext uri="{FF2B5EF4-FFF2-40B4-BE49-F238E27FC236}">
                <a16:creationId xmlns:a16="http://schemas.microsoft.com/office/drawing/2014/main" id="{0B5F31E6-9726-7144-94E2-1046C3FFA0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924182"/>
            <a:ext cx="3255513" cy="25474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F0DE7-6B71-444B-BE46-1EA34A1A2047}"/>
              </a:ext>
            </a:extLst>
          </p:cNvPr>
          <p:cNvCxnSpPr/>
          <p:nvPr/>
        </p:nvCxnSpPr>
        <p:spPr>
          <a:xfrm>
            <a:off x="2017987" y="2924182"/>
            <a:ext cx="4907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E136D-42E0-9049-8C77-45DFF70902C6}"/>
              </a:ext>
            </a:extLst>
          </p:cNvPr>
          <p:cNvSpPr txBox="1"/>
          <p:nvPr/>
        </p:nvSpPr>
        <p:spPr>
          <a:xfrm>
            <a:off x="2187392" y="2554849"/>
            <a:ext cx="164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coupling</a:t>
            </a:r>
          </a:p>
        </p:txBody>
      </p:sp>
      <p:sp>
        <p:nvSpPr>
          <p:cNvPr id="11" name="Pie 10">
            <a:extLst>
              <a:ext uri="{FF2B5EF4-FFF2-40B4-BE49-F238E27FC236}">
                <a16:creationId xmlns:a16="http://schemas.microsoft.com/office/drawing/2014/main" id="{670CA3F7-540E-D64B-B64F-E5E6DE2E519E}"/>
              </a:ext>
            </a:extLst>
          </p:cNvPr>
          <p:cNvSpPr/>
          <p:nvPr/>
        </p:nvSpPr>
        <p:spPr>
          <a:xfrm>
            <a:off x="349466" y="2893990"/>
            <a:ext cx="3271281" cy="2682759"/>
          </a:xfrm>
          <a:prstGeom prst="pie">
            <a:avLst>
              <a:gd name="adj1" fmla="val 20953040"/>
              <a:gd name="adj2" fmla="val 112371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6F24548-662B-1649-AAEF-25CF808A98C4}"/>
              </a:ext>
            </a:extLst>
          </p:cNvPr>
          <p:cNvSpPr/>
          <p:nvPr/>
        </p:nvSpPr>
        <p:spPr>
          <a:xfrm>
            <a:off x="5048763" y="3435873"/>
            <a:ext cx="409904" cy="64928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A0DA8-34D6-C04A-B232-33412EF5C969}"/>
              </a:ext>
            </a:extLst>
          </p:cNvPr>
          <p:cNvSpPr txBox="1"/>
          <p:nvPr/>
        </p:nvSpPr>
        <p:spPr>
          <a:xfrm>
            <a:off x="326642" y="4371321"/>
            <a:ext cx="4316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transfer does not occur in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Spatially distinct states cannot be excited</a:t>
            </a:r>
          </a:p>
          <a:p>
            <a:r>
              <a:rPr lang="en-US" dirty="0"/>
              <a:t>     by light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05F70-FE90-AE4E-A506-663CAF3A01A6}"/>
              </a:ext>
            </a:extLst>
          </p:cNvPr>
          <p:cNvSpPr txBox="1"/>
          <p:nvPr/>
        </p:nvSpPr>
        <p:spPr>
          <a:xfrm>
            <a:off x="575177" y="611993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028AB8-B80B-9F4F-85DF-2D1842A334ED}"/>
                  </a:ext>
                </a:extLst>
              </p:cNvPr>
              <p:cNvSpPr txBox="1"/>
              <p:nvPr/>
            </p:nvSpPr>
            <p:spPr>
              <a:xfrm>
                <a:off x="1351154" y="6032489"/>
                <a:ext cx="182441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028AB8-B80B-9F4F-85DF-2D1842A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54" y="6032489"/>
                <a:ext cx="1824410" cy="672172"/>
              </a:xfrm>
              <a:prstGeom prst="rect">
                <a:avLst/>
              </a:prstGeom>
              <a:blipFill>
                <a:blip r:embed="rId5"/>
                <a:stretch>
                  <a:fillRect l="-2069" t="-144444" b="-198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B1E3C26-1151-C142-8324-E1F337E5CF05}"/>
              </a:ext>
            </a:extLst>
          </p:cNvPr>
          <p:cNvSpPr txBox="1"/>
          <p:nvPr/>
        </p:nvSpPr>
        <p:spPr>
          <a:xfrm>
            <a:off x="3180420" y="6119935"/>
            <a:ext cx="22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any sense here?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12D0C5-A762-014B-BA40-CAC36410BADD}"/>
              </a:ext>
            </a:extLst>
          </p:cNvPr>
          <p:cNvSpPr txBox="1"/>
          <p:nvPr/>
        </p:nvSpPr>
        <p:spPr>
          <a:xfrm>
            <a:off x="6984124" y="2474331"/>
            <a:ext cx="454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  <a:r>
              <a:rPr lang="en-US" dirty="0"/>
              <a:t>, if we think in terms of aggregate/antenna </a:t>
            </a:r>
          </a:p>
          <a:p>
            <a:r>
              <a:rPr lang="en-US" dirty="0"/>
              <a:t>eigenstates: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A79449-AE3C-D847-AAFD-298B515F7A4F}"/>
                  </a:ext>
                </a:extLst>
              </p:cNvPr>
              <p:cNvSpPr txBox="1"/>
              <p:nvPr/>
            </p:nvSpPr>
            <p:spPr>
              <a:xfrm>
                <a:off x="6580051" y="5314748"/>
                <a:ext cx="2490682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𝑛𝑛𝑘𝑘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A79449-AE3C-D847-AAFD-298B515F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51" y="5314748"/>
                <a:ext cx="2490682" cy="672172"/>
              </a:xfrm>
              <a:prstGeom prst="rect">
                <a:avLst/>
              </a:prstGeom>
              <a:blipFill>
                <a:blip r:embed="rId6"/>
                <a:stretch>
                  <a:fillRect l="-1523" t="-142593" b="-198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C025C4-8032-894D-B1C5-1F0BC22B0C52}"/>
                  </a:ext>
                </a:extLst>
              </p:cNvPr>
              <p:cNvSpPr txBox="1"/>
              <p:nvPr/>
            </p:nvSpPr>
            <p:spPr>
              <a:xfrm>
                <a:off x="9166639" y="5340837"/>
                <a:ext cx="2651110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𝑖𝑗𝑖𝑗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C025C4-8032-894D-B1C5-1F0BC22B0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639" y="5340837"/>
                <a:ext cx="2651110" cy="526683"/>
              </a:xfrm>
              <a:prstGeom prst="rect">
                <a:avLst/>
              </a:prstGeom>
              <a:blipFill>
                <a:blip r:embed="rId7"/>
                <a:stretch>
                  <a:fillRect l="-1429" t="-2381" r="-476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98456E-81D7-E840-A0E0-846A30E6B4F8}"/>
                  </a:ext>
                </a:extLst>
              </p:cNvPr>
              <p:cNvSpPr txBox="1"/>
              <p:nvPr/>
            </p:nvSpPr>
            <p:spPr>
              <a:xfrm>
                <a:off x="7452361" y="3462667"/>
                <a:ext cx="3163174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𝑖𝑗𝑘𝑙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98456E-81D7-E840-A0E0-846A30E6B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61" y="3462667"/>
                <a:ext cx="3163174" cy="672172"/>
              </a:xfrm>
              <a:prstGeom prst="rect">
                <a:avLst/>
              </a:prstGeom>
              <a:blipFill>
                <a:blip r:embed="rId8"/>
                <a:stretch>
                  <a:fillRect l="-1200" t="-144444" b="-196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456017-95B2-3E4F-81EC-7E9454432FD4}"/>
              </a:ext>
            </a:extLst>
          </p:cNvPr>
          <p:cNvCxnSpPr>
            <a:cxnSpLocks/>
          </p:cNvCxnSpPr>
          <p:nvPr/>
        </p:nvCxnSpPr>
        <p:spPr>
          <a:xfrm flipH="1">
            <a:off x="7891437" y="4371321"/>
            <a:ext cx="811129" cy="92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DE8EA5-DB57-1241-BBC0-345F5930EC91}"/>
              </a:ext>
            </a:extLst>
          </p:cNvPr>
          <p:cNvCxnSpPr>
            <a:cxnSpLocks/>
          </p:cNvCxnSpPr>
          <p:nvPr/>
        </p:nvCxnSpPr>
        <p:spPr>
          <a:xfrm>
            <a:off x="9628617" y="4367485"/>
            <a:ext cx="824432" cy="92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3BBDA1-7475-E341-8982-44B29936BFFF}"/>
                  </a:ext>
                </a:extLst>
              </p:cNvPr>
              <p:cNvSpPr txBox="1"/>
              <p:nvPr/>
            </p:nvSpPr>
            <p:spPr>
              <a:xfrm>
                <a:off x="6873762" y="6371066"/>
                <a:ext cx="1478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𝑛𝑛𝑘𝑘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3BBDA1-7475-E341-8982-44B29936B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62" y="6371066"/>
                <a:ext cx="1478097" cy="276999"/>
              </a:xfrm>
              <a:prstGeom prst="rect">
                <a:avLst/>
              </a:prstGeom>
              <a:blipFill>
                <a:blip r:embed="rId9"/>
                <a:stretch>
                  <a:fillRect l="-2542"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DFE5FE-8B5E-4044-B821-9A2C23E76E0C}"/>
                  </a:ext>
                </a:extLst>
              </p:cNvPr>
              <p:cNvSpPr txBox="1"/>
              <p:nvPr/>
            </p:nvSpPr>
            <p:spPr>
              <a:xfrm>
                <a:off x="9676425" y="6344142"/>
                <a:ext cx="1056123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𝑖𝑗𝑖𝑗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DFE5FE-8B5E-4044-B821-9A2C23E76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425" y="6344142"/>
                <a:ext cx="1056123" cy="299313"/>
              </a:xfrm>
              <a:prstGeom prst="rect">
                <a:avLst/>
              </a:prstGeom>
              <a:blipFill>
                <a:blip r:embed="rId10"/>
                <a:stretch>
                  <a:fillRect l="-4762" r="-2381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057E99-3691-264D-8E75-40FBADC1500A}"/>
              </a:ext>
            </a:extLst>
          </p:cNvPr>
          <p:cNvSpPr txBox="1"/>
          <p:nvPr/>
        </p:nvSpPr>
        <p:spPr>
          <a:xfrm>
            <a:off x="7452361" y="4367485"/>
            <a:ext cx="354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Secular approximation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FC0775-523C-004E-BFBF-A62C90CC46F4}"/>
              </a:ext>
            </a:extLst>
          </p:cNvPr>
          <p:cNvSpPr txBox="1"/>
          <p:nvPr/>
        </p:nvSpPr>
        <p:spPr>
          <a:xfrm>
            <a:off x="9255932" y="6015761"/>
            <a:ext cx="245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Dephasing of coherence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ED480D-73C0-D541-806E-1B5ADF447D7F}"/>
              </a:ext>
            </a:extLst>
          </p:cNvPr>
          <p:cNvSpPr txBox="1"/>
          <p:nvPr/>
        </p:nvSpPr>
        <p:spPr>
          <a:xfrm>
            <a:off x="6808960" y="5998125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transfer </a:t>
            </a:r>
          </a:p>
        </p:txBody>
      </p:sp>
    </p:spTree>
    <p:extLst>
      <p:ext uri="{BB962C8B-B14F-4D97-AF65-F5344CB8AC3E}">
        <p14:creationId xmlns:p14="http://schemas.microsoft.com/office/powerpoint/2010/main" val="38546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18" grpId="0"/>
      <p:bldP spid="35" grpId="0"/>
      <p:bldP spid="36" grpId="0"/>
      <p:bldP spid="37" grpId="0"/>
      <p:bldP spid="45" grpId="0"/>
      <p:bldP spid="46" grpId="0"/>
      <p:bldP spid="24" grpId="0"/>
      <p:bldP spid="27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D1E8DC-5F3D-5B4A-9635-79E38B44FD66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System Bath Interaction: Problem of Basis</a:t>
            </a:r>
          </a:p>
        </p:txBody>
      </p:sp>
      <p:pic>
        <p:nvPicPr>
          <p:cNvPr id="4" name="Obrázek 6" descr="fig06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688" y="1905000"/>
            <a:ext cx="5760640" cy="2436936"/>
          </a:xfrm>
          <a:prstGeom prst="rect">
            <a:avLst/>
          </a:prstGeom>
        </p:spPr>
      </p:pic>
      <p:sp>
        <p:nvSpPr>
          <p:cNvPr id="5" name="Obdélník 8"/>
          <p:cNvSpPr/>
          <p:nvPr/>
        </p:nvSpPr>
        <p:spPr>
          <a:xfrm>
            <a:off x="2639616" y="1917164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7"/>
          <p:cNvSpPr txBox="1"/>
          <p:nvPr/>
        </p:nvSpPr>
        <p:spPr>
          <a:xfrm>
            <a:off x="2855641" y="1917164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 basis</a:t>
            </a:r>
            <a:endParaRPr lang="cs-CZ" dirty="0"/>
          </a:p>
        </p:txBody>
      </p:sp>
      <p:sp>
        <p:nvSpPr>
          <p:cNvPr id="7" name="Obdélník 9"/>
          <p:cNvSpPr/>
          <p:nvPr/>
        </p:nvSpPr>
        <p:spPr>
          <a:xfrm>
            <a:off x="2639616" y="3069292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10"/>
          <p:cNvSpPr txBox="1"/>
          <p:nvPr/>
        </p:nvSpPr>
        <p:spPr>
          <a:xfrm>
            <a:off x="2711624" y="3069292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Exciton</a:t>
            </a:r>
            <a:r>
              <a:rPr lang="en-US" dirty="0"/>
              <a:t> basis</a:t>
            </a:r>
            <a:endParaRPr lang="cs-CZ" dirty="0"/>
          </a:p>
        </p:txBody>
      </p:sp>
      <p:sp>
        <p:nvSpPr>
          <p:cNvPr id="9" name="TextovéPole 11"/>
          <p:cNvSpPr txBox="1"/>
          <p:nvPr/>
        </p:nvSpPr>
        <p:spPr>
          <a:xfrm>
            <a:off x="1828800" y="5193268"/>
            <a:ext cx="827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Relaxation </a:t>
            </a:r>
            <a:r>
              <a:rPr lang="cs-CZ" dirty="0"/>
              <a:t> between eigenstates of the Hamiltonian H</a:t>
            </a:r>
            <a:r>
              <a:rPr lang="cs-CZ" baseline="-25000" dirty="0"/>
              <a:t>el</a:t>
            </a:r>
            <a:r>
              <a:rPr lang="cs-CZ" dirty="0"/>
              <a:t> (</a:t>
            </a:r>
            <a:r>
              <a:rPr lang="en-US" dirty="0" err="1"/>
              <a:t>excitonic</a:t>
            </a:r>
            <a:r>
              <a:rPr lang="cs-CZ" dirty="0"/>
              <a:t> or delocalizeb basis)</a:t>
            </a:r>
            <a:r>
              <a:rPr lang="en-US" dirty="0"/>
              <a:t> </a:t>
            </a:r>
            <a:endParaRPr lang="cs-CZ" dirty="0"/>
          </a:p>
        </p:txBody>
      </p:sp>
      <p:graphicFrame>
        <p:nvGraphicFramePr>
          <p:cNvPr id="10" name="Objekt 13"/>
          <p:cNvGraphicFramePr>
            <a:graphicFrameLocks noChangeAspect="1"/>
          </p:cNvGraphicFramePr>
          <p:nvPr/>
        </p:nvGraphicFramePr>
        <p:xfrm>
          <a:off x="2063552" y="5548372"/>
          <a:ext cx="426173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Rovnice" r:id="rId4" imgW="2197080" imgH="482400" progId="Equation.3">
                  <p:embed/>
                </p:oleObj>
              </mc:Choice>
              <mc:Fallback>
                <p:oleObj name="Rovnice" r:id="rId4" imgW="2197080" imgH="482400" progId="Equation.3">
                  <p:embed/>
                  <p:pic>
                    <p:nvPicPr>
                      <p:cNvPr id="1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5548372"/>
                        <a:ext cx="426173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4"/>
          <p:cNvGraphicFramePr>
            <a:graphicFrameLocks noChangeAspect="1"/>
          </p:cNvGraphicFramePr>
          <p:nvPr/>
        </p:nvGraphicFramePr>
        <p:xfrm>
          <a:off x="7248128" y="5764396"/>
          <a:ext cx="253991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Rovnice" r:id="rId6" imgW="1231560" imgH="279360" progId="Equation.3">
                  <p:embed/>
                </p:oleObj>
              </mc:Choice>
              <mc:Fallback>
                <p:oleObj name="Rovnice" r:id="rId6" imgW="1231560" imgH="279360" progId="Equation.3">
                  <p:embed/>
                  <p:pic>
                    <p:nvPicPr>
                      <p:cNvPr id="11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8" y="5764396"/>
                        <a:ext cx="2539918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Šipka doprava 15"/>
          <p:cNvSpPr/>
          <p:nvPr/>
        </p:nvSpPr>
        <p:spPr>
          <a:xfrm>
            <a:off x="6528048" y="57643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20"/>
          <p:cNvSpPr txBox="1"/>
          <p:nvPr/>
        </p:nvSpPr>
        <p:spPr>
          <a:xfrm>
            <a:off x="6960096" y="6412468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Energy gap correlation function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1" y="4736068"/>
            <a:ext cx="283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Weak System-bath coupling</a:t>
            </a:r>
            <a:endParaRPr lang="en-US" b="1" dirty="0"/>
          </a:p>
        </p:txBody>
      </p:sp>
      <p:sp>
        <p:nvSpPr>
          <p:cNvPr id="15" name="Šipka doprava 15"/>
          <p:cNvSpPr/>
          <p:nvPr/>
        </p:nvSpPr>
        <p:spPr>
          <a:xfrm rot="5400000">
            <a:off x="5983796" y="422700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6629401" y="4419600"/>
            <a:ext cx="223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 approaches, 2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7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950EAE7-1CAB-D142-9AA9-050A9CEF5D01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Master Equations for Energy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2209801"/>
                <a:ext cx="3194272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mr-I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09801"/>
                <a:ext cx="3194272" cy="526683"/>
              </a:xfrm>
              <a:prstGeom prst="rect">
                <a:avLst/>
              </a:prstGeom>
              <a:blipFill>
                <a:blip r:embed="rId2"/>
                <a:stretch>
                  <a:fillRect l="-1587" t="-4762" r="-1984" b="-1428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648200" y="2736483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1742" y="2794704"/>
            <a:ext cx="18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Relaxation tensor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7520" y="3447574"/>
            <a:ext cx="3527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representation of the </a:t>
            </a:r>
            <a:r>
              <a:rPr lang="en-US" b="1" dirty="0">
                <a:solidFill>
                  <a:schemeClr val="tx2"/>
                </a:solidFill>
              </a:rPr>
              <a:t>proper</a:t>
            </a:r>
            <a:r>
              <a:rPr lang="en-US" dirty="0"/>
              <a:t> </a:t>
            </a:r>
          </a:p>
          <a:p>
            <a:r>
              <a:rPr lang="en-US" dirty="0"/>
              <a:t>eigenstates of H</a:t>
            </a:r>
            <a:r>
              <a:rPr lang="en-US" baseline="-25000" dirty="0"/>
              <a:t>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95487" y="4142824"/>
                <a:ext cx="435972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𝑎𝑏𝑐𝑑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𝑐𝑑</m:t>
                          </m:r>
                        </m:sub>
                      </m:sSub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87" y="4142824"/>
                <a:ext cx="4359720" cy="672172"/>
              </a:xfrm>
              <a:prstGeom prst="rect">
                <a:avLst/>
              </a:prstGeom>
              <a:blipFill>
                <a:blip r:embed="rId3"/>
                <a:stretch>
                  <a:fillRect l="-580" t="-144444" r="-1449" b="-198148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41185" y="2240706"/>
            <a:ext cx="3917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Equations simplify dramatically in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Secular Approximation: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Populations independent of coherences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41184" y="3559809"/>
                <a:ext cx="301159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Secular approximation works</a:t>
                </a:r>
              </a:p>
              <a:p>
                <a:r>
                  <a:rPr lang="en-US" dirty="0"/>
                  <a:t>reasonably in </a:t>
                </a:r>
                <a:r>
                  <a:rPr lang="en-US" dirty="0" err="1"/>
                  <a:t>excitonic</a:t>
                </a:r>
                <a:r>
                  <a:rPr lang="en-US" dirty="0"/>
                  <a:t> basis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𝐽</m:t>
                      </m:r>
                    </m:oMath>
                  </m:oMathPara>
                </a14:m>
                <a:endParaRPr lang="cs-CZ" dirty="0">
                  <a:ea typeface="Cambria Math" charset="0"/>
                  <a:cs typeface="Cambria Math" charset="0"/>
                </a:endParaRPr>
              </a:p>
              <a:p>
                <a:r>
                  <a:rPr lang="cs-CZ" dirty="0"/>
                  <a:t>and in</a:t>
                </a:r>
                <a:r>
                  <a:rPr lang="en-US" dirty="0"/>
                  <a:t> “site” basis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184" y="3559809"/>
                <a:ext cx="3011594" cy="1477328"/>
              </a:xfrm>
              <a:prstGeom prst="rect">
                <a:avLst/>
              </a:prstGeom>
              <a:blipFill>
                <a:blip r:embed="rId4"/>
                <a:stretch>
                  <a:fillRect l="-1681" t="-1709" r="-840" b="-85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/>
          <p:cNvSpPr/>
          <p:nvPr/>
        </p:nvSpPr>
        <p:spPr>
          <a:xfrm rot="19779907">
            <a:off x="4992653" y="4634734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85046" y="6146182"/>
            <a:ext cx="864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Population transfer resembles discrete hopping, coherence quickly decays and is irrelevant.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65933" y="5315780"/>
            <a:ext cx="2643536" cy="8304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07357" y="5346965"/>
                <a:ext cx="246792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𝑎𝑏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57" y="5346965"/>
                <a:ext cx="2467920" cy="672172"/>
              </a:xfrm>
              <a:prstGeom prst="rect">
                <a:avLst/>
              </a:prstGeom>
              <a:blipFill>
                <a:blip r:embed="rId5"/>
                <a:stretch>
                  <a:fillRect t="-144444" r="-1020" b="-2000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338553" y="5281918"/>
            <a:ext cx="3719847" cy="800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94203" y="5346966"/>
                <a:ext cx="354353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203" y="5346966"/>
                <a:ext cx="3543534" cy="526683"/>
              </a:xfrm>
              <a:prstGeom prst="rect">
                <a:avLst/>
              </a:prstGeom>
              <a:blipFill>
                <a:blip r:embed="rId6"/>
                <a:stretch>
                  <a:fillRect l="-1429" r="-2143" b="-1395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3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4" grpId="0"/>
      <p:bldP spid="15" grpId="0" animBg="1"/>
      <p:bldP spid="18" grpId="0"/>
      <p:bldP spid="19" grpId="0" animBg="1"/>
      <p:bldP spid="16" grpId="0"/>
      <p:bldP spid="20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950EAE7-1CAB-D142-9AA9-050A9CEF5D01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Fundamental Working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2B2CD-7984-EA4A-AC63-490716B6280E}"/>
              </a:ext>
            </a:extLst>
          </p:cNvPr>
          <p:cNvSpPr txBox="1"/>
          <p:nvPr/>
        </p:nvSpPr>
        <p:spPr>
          <a:xfrm>
            <a:off x="838200" y="2175514"/>
            <a:ext cx="761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>
                <a:solidFill>
                  <a:schemeClr val="tx2"/>
                </a:solidFill>
              </a:rPr>
              <a:t>In both limits: </a:t>
            </a:r>
            <a:r>
              <a:rPr lang="en-CZ" dirty="0"/>
              <a:t> </a:t>
            </a:r>
            <a:r>
              <a:rPr lang="en-CZ" sz="3200" b="1" dirty="0"/>
              <a:t>Energy conservation and resonance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017E085-3AD6-EF44-BB3E-3A709B6682DB}"/>
              </a:ext>
            </a:extLst>
          </p:cNvPr>
          <p:cNvGrpSpPr/>
          <p:nvPr/>
        </p:nvGrpSpPr>
        <p:grpSpPr>
          <a:xfrm>
            <a:off x="6737113" y="2175514"/>
            <a:ext cx="4848498" cy="3907786"/>
            <a:chOff x="6737113" y="2175514"/>
            <a:chExt cx="4848498" cy="390778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6FABF3-8960-DC49-9397-CBEE47A0F729}"/>
                </a:ext>
              </a:extLst>
            </p:cNvPr>
            <p:cNvCxnSpPr/>
            <p:nvPr/>
          </p:nvCxnSpPr>
          <p:spPr>
            <a:xfrm>
              <a:off x="7846060" y="6083300"/>
              <a:ext cx="1357552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DF75AE-ECAD-5E4F-91F8-738E19F98C3E}"/>
                </a:ext>
              </a:extLst>
            </p:cNvPr>
            <p:cNvCxnSpPr/>
            <p:nvPr/>
          </p:nvCxnSpPr>
          <p:spPr>
            <a:xfrm>
              <a:off x="7846060" y="4432300"/>
              <a:ext cx="1357552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99033EA-710E-0B44-AB9E-AD9E4C383605}"/>
                </a:ext>
              </a:extLst>
            </p:cNvPr>
            <p:cNvCxnSpPr/>
            <p:nvPr/>
          </p:nvCxnSpPr>
          <p:spPr>
            <a:xfrm>
              <a:off x="7846060" y="3886200"/>
              <a:ext cx="1357552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E095C83-EDA1-F94A-B8E0-FEB0C0FD1738}"/>
                </a:ext>
              </a:extLst>
            </p:cNvPr>
            <p:cNvSpPr txBox="1"/>
            <p:nvPr/>
          </p:nvSpPr>
          <p:spPr>
            <a:xfrm>
              <a:off x="6737113" y="3175750"/>
              <a:ext cx="3868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Z" dirty="0">
                  <a:solidFill>
                    <a:schemeClr val="tx2"/>
                  </a:solidFill>
                </a:rPr>
                <a:t>Redfield transfer </a:t>
              </a:r>
              <a:r>
                <a:rPr lang="en-CZ" dirty="0"/>
                <a:t>= energy conservation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21E9E37-F32D-5F40-9A9C-A15F229B0F82}"/>
                </a:ext>
              </a:extLst>
            </p:cNvPr>
            <p:cNvGrpSpPr/>
            <p:nvPr/>
          </p:nvGrpSpPr>
          <p:grpSpPr>
            <a:xfrm rot="16200000">
              <a:off x="9562136" y="2967297"/>
              <a:ext cx="2270767" cy="687202"/>
              <a:chOff x="8641073" y="3999098"/>
              <a:chExt cx="2270767" cy="687202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057E6AE2-39D9-7140-86CF-F60C5158C6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1073" y="4681612"/>
                <a:ext cx="2270767" cy="46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7E076C-9548-C345-865F-53A491F79E23}"/>
                  </a:ext>
                </a:extLst>
              </p:cNvPr>
              <p:cNvSpPr/>
              <p:nvPr/>
            </p:nvSpPr>
            <p:spPr>
              <a:xfrm>
                <a:off x="8702040" y="3999098"/>
                <a:ext cx="1996440" cy="682514"/>
              </a:xfrm>
              <a:custGeom>
                <a:avLst/>
                <a:gdLst>
                  <a:gd name="connsiteX0" fmla="*/ 0 w 1996440"/>
                  <a:gd name="connsiteY0" fmla="*/ 649102 h 682514"/>
                  <a:gd name="connsiteX1" fmla="*/ 167640 w 1996440"/>
                  <a:gd name="connsiteY1" fmla="*/ 435742 h 682514"/>
                  <a:gd name="connsiteX2" fmla="*/ 274320 w 1996440"/>
                  <a:gd name="connsiteY2" fmla="*/ 161422 h 682514"/>
                  <a:gd name="connsiteX3" fmla="*/ 381000 w 1996440"/>
                  <a:gd name="connsiteY3" fmla="*/ 24262 h 682514"/>
                  <a:gd name="connsiteX4" fmla="*/ 548640 w 1996440"/>
                  <a:gd name="connsiteY4" fmla="*/ 24262 h 682514"/>
                  <a:gd name="connsiteX5" fmla="*/ 807720 w 1996440"/>
                  <a:gd name="connsiteY5" fmla="*/ 268102 h 682514"/>
                  <a:gd name="connsiteX6" fmla="*/ 960120 w 1996440"/>
                  <a:gd name="connsiteY6" fmla="*/ 450982 h 682514"/>
                  <a:gd name="connsiteX7" fmla="*/ 1158240 w 1996440"/>
                  <a:gd name="connsiteY7" fmla="*/ 557662 h 682514"/>
                  <a:gd name="connsiteX8" fmla="*/ 1447800 w 1996440"/>
                  <a:gd name="connsiteY8" fmla="*/ 649102 h 682514"/>
                  <a:gd name="connsiteX9" fmla="*/ 1767840 w 1996440"/>
                  <a:gd name="connsiteY9" fmla="*/ 679582 h 682514"/>
                  <a:gd name="connsiteX10" fmla="*/ 1996440 w 1996440"/>
                  <a:gd name="connsiteY10" fmla="*/ 679582 h 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6440" h="682514">
                    <a:moveTo>
                      <a:pt x="0" y="649102"/>
                    </a:moveTo>
                    <a:cubicBezTo>
                      <a:pt x="60960" y="583062"/>
                      <a:pt x="121920" y="517022"/>
                      <a:pt x="167640" y="435742"/>
                    </a:cubicBezTo>
                    <a:cubicBezTo>
                      <a:pt x="213360" y="354462"/>
                      <a:pt x="238760" y="230002"/>
                      <a:pt x="274320" y="161422"/>
                    </a:cubicBezTo>
                    <a:cubicBezTo>
                      <a:pt x="309880" y="92842"/>
                      <a:pt x="335280" y="47122"/>
                      <a:pt x="381000" y="24262"/>
                    </a:cubicBezTo>
                    <a:cubicBezTo>
                      <a:pt x="426720" y="1402"/>
                      <a:pt x="477520" y="-16378"/>
                      <a:pt x="548640" y="24262"/>
                    </a:cubicBezTo>
                    <a:cubicBezTo>
                      <a:pt x="619760" y="64902"/>
                      <a:pt x="739140" y="196982"/>
                      <a:pt x="807720" y="268102"/>
                    </a:cubicBezTo>
                    <a:cubicBezTo>
                      <a:pt x="876300" y="339222"/>
                      <a:pt x="901700" y="402722"/>
                      <a:pt x="960120" y="450982"/>
                    </a:cubicBezTo>
                    <a:cubicBezTo>
                      <a:pt x="1018540" y="499242"/>
                      <a:pt x="1076960" y="524642"/>
                      <a:pt x="1158240" y="557662"/>
                    </a:cubicBezTo>
                    <a:cubicBezTo>
                      <a:pt x="1239520" y="590682"/>
                      <a:pt x="1346200" y="628782"/>
                      <a:pt x="1447800" y="649102"/>
                    </a:cubicBezTo>
                    <a:cubicBezTo>
                      <a:pt x="1549400" y="669422"/>
                      <a:pt x="1676400" y="674502"/>
                      <a:pt x="1767840" y="679582"/>
                    </a:cubicBezTo>
                    <a:cubicBezTo>
                      <a:pt x="1859280" y="684662"/>
                      <a:pt x="1927860" y="682122"/>
                      <a:pt x="1996440" y="67958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Z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262878-5D95-F247-AB12-AED6C3394B19}"/>
                </a:ext>
              </a:extLst>
            </p:cNvPr>
            <p:cNvCxnSpPr>
              <a:cxnSpLocks/>
            </p:cNvCxnSpPr>
            <p:nvPr/>
          </p:nvCxnSpPr>
          <p:spPr>
            <a:xfrm>
              <a:off x="9203612" y="3886200"/>
              <a:ext cx="2061288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480D5E4-35A8-BB47-A44F-8B1FB2072878}"/>
                </a:ext>
              </a:extLst>
            </p:cNvPr>
            <p:cNvSpPr txBox="1"/>
            <p:nvPr/>
          </p:nvSpPr>
          <p:spPr>
            <a:xfrm>
              <a:off x="10012680" y="4495800"/>
              <a:ext cx="1572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</a:t>
              </a:r>
              <a:r>
                <a:rPr lang="en-CZ" dirty="0"/>
                <a:t>pectral density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16F827A-40A8-8A4E-BB17-FEA5DBEB4567}"/>
                    </a:ext>
                  </a:extLst>
                </p:cNvPr>
                <p:cNvSpPr txBox="1"/>
                <p:nvPr/>
              </p:nvSpPr>
              <p:spPr>
                <a:xfrm>
                  <a:off x="10234256" y="4903907"/>
                  <a:ext cx="13238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Z" dirty="0"/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16F827A-40A8-8A4E-BB17-FEA5DBEB4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4256" y="4903907"/>
                  <a:ext cx="132382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830" r="-5660" b="-29167"/>
                  </a:stretch>
                </a:blipFill>
              </p:spPr>
              <p:txBody>
                <a:bodyPr/>
                <a:lstStyle/>
                <a:p>
                  <a:r>
                    <a:rPr lang="en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7A1FFE7-1D2D-1642-BC5F-9CC4BD2D12F3}"/>
                    </a:ext>
                  </a:extLst>
                </p:cNvPr>
                <p:cNvSpPr txBox="1"/>
                <p:nvPr/>
              </p:nvSpPr>
              <p:spPr>
                <a:xfrm>
                  <a:off x="8029413" y="4066401"/>
                  <a:ext cx="3440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CZ" dirty="0"/>
                </a:p>
              </p:txBody>
            </p:sp>
          </mc:Choice>
          <mc:Fallback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7A1FFE7-1D2D-1642-BC5F-9CC4BD2D1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413" y="4066401"/>
                  <a:ext cx="34406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4286" r="-10714" b="-4348"/>
                  </a:stretch>
                </a:blipFill>
              </p:spPr>
              <p:txBody>
                <a:bodyPr/>
                <a:lstStyle/>
                <a:p>
                  <a:r>
                    <a:rPr lang="en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Down Arrow 75">
              <a:extLst>
                <a:ext uri="{FF2B5EF4-FFF2-40B4-BE49-F238E27FC236}">
                  <a16:creationId xmlns:a16="http://schemas.microsoft.com/office/drawing/2014/main" id="{9A3426B3-0E79-E247-A617-8FAE6B3F514E}"/>
                </a:ext>
              </a:extLst>
            </p:cNvPr>
            <p:cNvSpPr/>
            <p:nvPr/>
          </p:nvSpPr>
          <p:spPr>
            <a:xfrm>
              <a:off x="8671553" y="3886200"/>
              <a:ext cx="438867" cy="508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C4372B-6459-644F-BCFF-8DBBFF1B770E}"/>
              </a:ext>
            </a:extLst>
          </p:cNvPr>
          <p:cNvGrpSpPr/>
          <p:nvPr/>
        </p:nvGrpSpPr>
        <p:grpSpPr>
          <a:xfrm>
            <a:off x="736600" y="3213100"/>
            <a:ext cx="3501921" cy="2933700"/>
            <a:chOff x="736600" y="3213100"/>
            <a:chExt cx="3501921" cy="29337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0F9DD7-A05A-3C47-A513-ED37E40B7D56}"/>
                </a:ext>
              </a:extLst>
            </p:cNvPr>
            <p:cNvSpPr txBox="1"/>
            <p:nvPr/>
          </p:nvSpPr>
          <p:spPr>
            <a:xfrm>
              <a:off x="736600" y="3213100"/>
              <a:ext cx="3501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Z" dirty="0">
                  <a:solidFill>
                    <a:schemeClr val="tx2"/>
                  </a:solidFill>
                </a:rPr>
                <a:t>Förster transfer </a:t>
              </a:r>
              <a:r>
                <a:rPr lang="en-CZ" dirty="0"/>
                <a:t>= Fermi golden rule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D613EE-4E15-8D46-BBA3-9B60D0DE17CB}"/>
                </a:ext>
              </a:extLst>
            </p:cNvPr>
            <p:cNvCxnSpPr/>
            <p:nvPr/>
          </p:nvCxnSpPr>
          <p:spPr>
            <a:xfrm>
              <a:off x="927100" y="6146800"/>
              <a:ext cx="1357552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B2BFCB-8469-864B-8A77-DFD34570EB12}"/>
                </a:ext>
              </a:extLst>
            </p:cNvPr>
            <p:cNvCxnSpPr/>
            <p:nvPr/>
          </p:nvCxnSpPr>
          <p:spPr>
            <a:xfrm>
              <a:off x="927100" y="4330700"/>
              <a:ext cx="1357552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6214EA-4690-E447-B327-76AA2449CF54}"/>
                </a:ext>
              </a:extLst>
            </p:cNvPr>
            <p:cNvCxnSpPr/>
            <p:nvPr/>
          </p:nvCxnSpPr>
          <p:spPr>
            <a:xfrm>
              <a:off x="2806700" y="4686300"/>
              <a:ext cx="1357552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FFFC1D-5544-974C-9404-30178AAAAF1D}"/>
                </a:ext>
              </a:extLst>
            </p:cNvPr>
            <p:cNvCxnSpPr/>
            <p:nvPr/>
          </p:nvCxnSpPr>
          <p:spPr>
            <a:xfrm>
              <a:off x="2806700" y="6146800"/>
              <a:ext cx="1357552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F413F2-F060-B643-9D01-44FAE33BE2E1}"/>
                </a:ext>
              </a:extLst>
            </p:cNvPr>
            <p:cNvCxnSpPr/>
            <p:nvPr/>
          </p:nvCxnSpPr>
          <p:spPr>
            <a:xfrm>
              <a:off x="938149" y="41783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53797C-A1BB-264A-965D-97B1019BCEB1}"/>
                </a:ext>
              </a:extLst>
            </p:cNvPr>
            <p:cNvCxnSpPr/>
            <p:nvPr/>
          </p:nvCxnSpPr>
          <p:spPr>
            <a:xfrm>
              <a:off x="938149" y="40767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C7A1D1-C50E-CD4F-94BD-97E33709E99E}"/>
                </a:ext>
              </a:extLst>
            </p:cNvPr>
            <p:cNvCxnSpPr/>
            <p:nvPr/>
          </p:nvCxnSpPr>
          <p:spPr>
            <a:xfrm>
              <a:off x="927100" y="42545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809B92-4574-7B46-97A0-0B23079F37E7}"/>
                </a:ext>
              </a:extLst>
            </p:cNvPr>
            <p:cNvCxnSpPr/>
            <p:nvPr/>
          </p:nvCxnSpPr>
          <p:spPr>
            <a:xfrm>
              <a:off x="938149" y="41275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D3B4D8-5766-3A4A-9EAB-DB1E4F1A893F}"/>
                </a:ext>
              </a:extLst>
            </p:cNvPr>
            <p:cNvCxnSpPr/>
            <p:nvPr/>
          </p:nvCxnSpPr>
          <p:spPr>
            <a:xfrm>
              <a:off x="938149" y="42164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1C42B5-926A-CF49-A0D0-20605C1B6BD4}"/>
                </a:ext>
              </a:extLst>
            </p:cNvPr>
            <p:cNvCxnSpPr/>
            <p:nvPr/>
          </p:nvCxnSpPr>
          <p:spPr>
            <a:xfrm>
              <a:off x="938149" y="40259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9F1F84C-F0B7-4743-983A-C7B06BCB80ED}"/>
                </a:ext>
              </a:extLst>
            </p:cNvPr>
            <p:cNvCxnSpPr/>
            <p:nvPr/>
          </p:nvCxnSpPr>
          <p:spPr>
            <a:xfrm>
              <a:off x="938149" y="39751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AB4058-FAAF-B941-94DB-1AC40A1CFC38}"/>
                </a:ext>
              </a:extLst>
            </p:cNvPr>
            <p:cNvCxnSpPr/>
            <p:nvPr/>
          </p:nvCxnSpPr>
          <p:spPr>
            <a:xfrm>
              <a:off x="2805049" y="45466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57A620-3974-6C4C-ABF5-55B6EDDE1CF1}"/>
                </a:ext>
              </a:extLst>
            </p:cNvPr>
            <p:cNvCxnSpPr/>
            <p:nvPr/>
          </p:nvCxnSpPr>
          <p:spPr>
            <a:xfrm>
              <a:off x="2805049" y="44450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314EFC-B4C1-1542-9F7E-32AB6C3104D1}"/>
                </a:ext>
              </a:extLst>
            </p:cNvPr>
            <p:cNvCxnSpPr/>
            <p:nvPr/>
          </p:nvCxnSpPr>
          <p:spPr>
            <a:xfrm>
              <a:off x="2794000" y="46228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5A0C5C0-4681-E54C-9FF8-37962C71F383}"/>
                </a:ext>
              </a:extLst>
            </p:cNvPr>
            <p:cNvCxnSpPr/>
            <p:nvPr/>
          </p:nvCxnSpPr>
          <p:spPr>
            <a:xfrm>
              <a:off x="2805049" y="44958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6C3F693-536A-304A-AB74-A32262E2FDF6}"/>
                </a:ext>
              </a:extLst>
            </p:cNvPr>
            <p:cNvCxnSpPr/>
            <p:nvPr/>
          </p:nvCxnSpPr>
          <p:spPr>
            <a:xfrm>
              <a:off x="2805049" y="45847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F6CE91-3CC6-8B45-BAC3-08CB4D525B76}"/>
                </a:ext>
              </a:extLst>
            </p:cNvPr>
            <p:cNvCxnSpPr/>
            <p:nvPr/>
          </p:nvCxnSpPr>
          <p:spPr>
            <a:xfrm>
              <a:off x="2805049" y="43942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5C02A7-EFC1-3143-AD56-B4DE5542333B}"/>
                </a:ext>
              </a:extLst>
            </p:cNvPr>
            <p:cNvCxnSpPr/>
            <p:nvPr/>
          </p:nvCxnSpPr>
          <p:spPr>
            <a:xfrm>
              <a:off x="2805049" y="43434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8376D6-245A-AE44-A50A-4CDF9633CBA5}"/>
                </a:ext>
              </a:extLst>
            </p:cNvPr>
            <p:cNvCxnSpPr/>
            <p:nvPr/>
          </p:nvCxnSpPr>
          <p:spPr>
            <a:xfrm>
              <a:off x="938149" y="60071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FC1025-86D2-624B-98C2-F984128B2197}"/>
                </a:ext>
              </a:extLst>
            </p:cNvPr>
            <p:cNvCxnSpPr/>
            <p:nvPr/>
          </p:nvCxnSpPr>
          <p:spPr>
            <a:xfrm>
              <a:off x="938149" y="59055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1CC2A9-B6AF-344E-B707-E639357C73B9}"/>
                </a:ext>
              </a:extLst>
            </p:cNvPr>
            <p:cNvCxnSpPr/>
            <p:nvPr/>
          </p:nvCxnSpPr>
          <p:spPr>
            <a:xfrm>
              <a:off x="927100" y="60833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26DE33-1C16-2243-883F-780ACAF2C52E}"/>
                </a:ext>
              </a:extLst>
            </p:cNvPr>
            <p:cNvCxnSpPr/>
            <p:nvPr/>
          </p:nvCxnSpPr>
          <p:spPr>
            <a:xfrm>
              <a:off x="938149" y="59563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01AF97-ECC4-744F-9A4F-0E8A3469058E}"/>
                </a:ext>
              </a:extLst>
            </p:cNvPr>
            <p:cNvCxnSpPr/>
            <p:nvPr/>
          </p:nvCxnSpPr>
          <p:spPr>
            <a:xfrm>
              <a:off x="938149" y="60452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CE9B9A-BE11-584A-B9DF-E481B418FF8A}"/>
                </a:ext>
              </a:extLst>
            </p:cNvPr>
            <p:cNvCxnSpPr/>
            <p:nvPr/>
          </p:nvCxnSpPr>
          <p:spPr>
            <a:xfrm>
              <a:off x="938149" y="58547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56A9FBF-5BC8-9147-B9EC-49C00E3C346F}"/>
                </a:ext>
              </a:extLst>
            </p:cNvPr>
            <p:cNvCxnSpPr/>
            <p:nvPr/>
          </p:nvCxnSpPr>
          <p:spPr>
            <a:xfrm>
              <a:off x="938149" y="58039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398FE2D-7BEE-2E4D-B0B2-B84309AA3CE8}"/>
                </a:ext>
              </a:extLst>
            </p:cNvPr>
            <p:cNvCxnSpPr/>
            <p:nvPr/>
          </p:nvCxnSpPr>
          <p:spPr>
            <a:xfrm>
              <a:off x="2817749" y="60071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303A397-4305-E24F-BD43-3E0671EEF7EA}"/>
                </a:ext>
              </a:extLst>
            </p:cNvPr>
            <p:cNvCxnSpPr/>
            <p:nvPr/>
          </p:nvCxnSpPr>
          <p:spPr>
            <a:xfrm>
              <a:off x="2817749" y="59055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6618E0-49FB-DF4A-BB63-06A3B166C258}"/>
                </a:ext>
              </a:extLst>
            </p:cNvPr>
            <p:cNvCxnSpPr/>
            <p:nvPr/>
          </p:nvCxnSpPr>
          <p:spPr>
            <a:xfrm>
              <a:off x="2806700" y="60833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6678739-9D3C-EB49-A663-8BF8407B6946}"/>
                </a:ext>
              </a:extLst>
            </p:cNvPr>
            <p:cNvCxnSpPr/>
            <p:nvPr/>
          </p:nvCxnSpPr>
          <p:spPr>
            <a:xfrm>
              <a:off x="2817749" y="59563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663CEEA-14EF-0947-8766-673BD43B475E}"/>
                </a:ext>
              </a:extLst>
            </p:cNvPr>
            <p:cNvCxnSpPr/>
            <p:nvPr/>
          </p:nvCxnSpPr>
          <p:spPr>
            <a:xfrm>
              <a:off x="2817749" y="60452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41231E5-F97F-054C-9320-596A5461B541}"/>
                </a:ext>
              </a:extLst>
            </p:cNvPr>
            <p:cNvCxnSpPr/>
            <p:nvPr/>
          </p:nvCxnSpPr>
          <p:spPr>
            <a:xfrm>
              <a:off x="2817749" y="58547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F7C6CC-CD91-7A46-8244-5049EF6EF777}"/>
                </a:ext>
              </a:extLst>
            </p:cNvPr>
            <p:cNvCxnSpPr/>
            <p:nvPr/>
          </p:nvCxnSpPr>
          <p:spPr>
            <a:xfrm>
              <a:off x="2817749" y="5803900"/>
              <a:ext cx="134650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89DFA65-307E-924C-9CB4-75DAB93DC0CB}"/>
                </a:ext>
              </a:extLst>
            </p:cNvPr>
            <p:cNvCxnSpPr/>
            <p:nvPr/>
          </p:nvCxnSpPr>
          <p:spPr>
            <a:xfrm>
              <a:off x="1611400" y="4254500"/>
              <a:ext cx="0" cy="17907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13897C5-8AAA-1F44-95DB-79C6D018663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496676" y="4356100"/>
              <a:ext cx="0" cy="17907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0603F02-C033-1240-91C7-4739C213AEBD}"/>
                </a:ext>
              </a:extLst>
            </p:cNvPr>
            <p:cNvCxnSpPr>
              <a:cxnSpLocks/>
            </p:cNvCxnSpPr>
            <p:nvPr/>
          </p:nvCxnSpPr>
          <p:spPr>
            <a:xfrm>
              <a:off x="1611400" y="4254500"/>
              <a:ext cx="1896324" cy="121166"/>
            </a:xfrm>
            <a:prstGeom prst="line">
              <a:avLst/>
            </a:prstGeom>
            <a:ln w="1587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C53264-806D-784F-A82B-03A0F42D6619}"/>
                </a:ext>
              </a:extLst>
            </p:cNvPr>
            <p:cNvCxnSpPr>
              <a:cxnSpLocks/>
            </p:cNvCxnSpPr>
            <p:nvPr/>
          </p:nvCxnSpPr>
          <p:spPr>
            <a:xfrm>
              <a:off x="1600351" y="6007100"/>
              <a:ext cx="1896324" cy="121166"/>
            </a:xfrm>
            <a:prstGeom prst="line">
              <a:avLst/>
            </a:prstGeom>
            <a:ln w="1587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Down Arrow 76">
              <a:extLst>
                <a:ext uri="{FF2B5EF4-FFF2-40B4-BE49-F238E27FC236}">
                  <a16:creationId xmlns:a16="http://schemas.microsoft.com/office/drawing/2014/main" id="{86808080-0166-AE4F-A54D-949B17C8CDF3}"/>
                </a:ext>
              </a:extLst>
            </p:cNvPr>
            <p:cNvSpPr/>
            <p:nvPr/>
          </p:nvSpPr>
          <p:spPr>
            <a:xfrm rot="17517671">
              <a:off x="2437562" y="3822650"/>
              <a:ext cx="438867" cy="508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CBA3EB6-70CC-B24A-9616-71962B5FC447}"/>
                </a:ext>
              </a:extLst>
            </p:cNvPr>
            <p:cNvCxnSpPr/>
            <p:nvPr/>
          </p:nvCxnSpPr>
          <p:spPr>
            <a:xfrm>
              <a:off x="2095523" y="4695706"/>
              <a:ext cx="563880" cy="0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696BF8E-2718-2C4F-8B99-3DA357B9EE2D}"/>
                  </a:ext>
                </a:extLst>
              </p:cNvPr>
              <p:cNvSpPr txBox="1"/>
              <p:nvPr/>
            </p:nvSpPr>
            <p:spPr>
              <a:xfrm>
                <a:off x="3520448" y="3754567"/>
                <a:ext cx="571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696BF8E-2718-2C4F-8B99-3DA357B9E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8" y="3754567"/>
                <a:ext cx="571118" cy="276999"/>
              </a:xfrm>
              <a:prstGeom prst="rect">
                <a:avLst/>
              </a:prstGeom>
              <a:blipFill>
                <a:blip r:embed="rId4"/>
                <a:stretch>
                  <a:fillRect l="-10870" r="-10870" b="-2608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4E76D9E-F4BE-4646-A718-522936B58167}"/>
                  </a:ext>
                </a:extLst>
              </p:cNvPr>
              <p:cNvSpPr txBox="1"/>
              <p:nvPr/>
            </p:nvSpPr>
            <p:spPr>
              <a:xfrm>
                <a:off x="6525457" y="3778148"/>
                <a:ext cx="571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4E76D9E-F4BE-4646-A718-522936B58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57" y="3778148"/>
                <a:ext cx="571118" cy="276999"/>
              </a:xfrm>
              <a:prstGeom prst="rect">
                <a:avLst/>
              </a:prstGeom>
              <a:blipFill>
                <a:blip r:embed="rId5"/>
                <a:stretch>
                  <a:fillRect l="-8696" r="-10870" b="-2608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9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6C19-DFB4-EA45-8D63-2151BBCD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838"/>
            <a:ext cx="10515600" cy="1325563"/>
          </a:xfrm>
        </p:spPr>
        <p:txBody>
          <a:bodyPr/>
          <a:lstStyle/>
          <a:p>
            <a:pPr algn="ctr"/>
            <a:r>
              <a:rPr lang="en-CZ" b="1" dirty="0">
                <a:solidFill>
                  <a:schemeClr val="bg1"/>
                </a:solidFill>
              </a:rPr>
              <a:t>Quantum Revolution in Photosynthesis:</a:t>
            </a:r>
            <a:br>
              <a:rPr lang="en-CZ" b="1" dirty="0">
                <a:solidFill>
                  <a:schemeClr val="bg1"/>
                </a:solidFill>
              </a:rPr>
            </a:br>
            <a:r>
              <a:rPr lang="en-CZ" b="1" dirty="0">
                <a:solidFill>
                  <a:schemeClr val="bg1"/>
                </a:solidFill>
              </a:rPr>
              <a:t>A failed coup d’état attempt</a:t>
            </a:r>
          </a:p>
        </p:txBody>
      </p:sp>
    </p:spTree>
    <p:extLst>
      <p:ext uri="{BB962C8B-B14F-4D97-AF65-F5344CB8AC3E}">
        <p14:creationId xmlns:p14="http://schemas.microsoft.com/office/powerpoint/2010/main" val="111864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Quantum Coherence Observation of  2007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5A610-5B97-A64D-A098-A98F43AD5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2121182"/>
            <a:ext cx="11899900" cy="4203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9C42FF-BB35-1D47-900F-734F88EE8892}"/>
                  </a:ext>
                </a:extLst>
              </p:cNvPr>
              <p:cNvSpPr txBox="1"/>
              <p:nvPr/>
            </p:nvSpPr>
            <p:spPr>
              <a:xfrm>
                <a:off x="3939277" y="2692988"/>
                <a:ext cx="7514493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Oscillatory signals assigned to electronic coherence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measured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Coherence claimed to be </a:t>
                </a:r>
                <a:r>
                  <a:rPr lang="en-US" b="1" dirty="0"/>
                  <a:t>important</a:t>
                </a:r>
                <a:r>
                  <a:rPr lang="en-US" dirty="0"/>
                  <a:t> for efficient energy transfer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9C42FF-BB35-1D47-900F-734F88EE8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77" y="2692988"/>
                <a:ext cx="7514493" cy="668645"/>
              </a:xfrm>
              <a:prstGeom prst="rect">
                <a:avLst/>
              </a:prstGeom>
              <a:blipFill>
                <a:blip r:embed="rId4"/>
                <a:stretch>
                  <a:fillRect l="-337" t="-370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606D0B-F68D-E841-BFB8-CE2256CDC6DE}"/>
              </a:ext>
            </a:extLst>
          </p:cNvPr>
          <p:cNvCxnSpPr/>
          <p:nvPr/>
        </p:nvCxnSpPr>
        <p:spPr>
          <a:xfrm flipV="1">
            <a:off x="6788676" y="3427610"/>
            <a:ext cx="0" cy="277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3590D6-2E26-5241-B87C-82CA2A8E4927}"/>
              </a:ext>
            </a:extLst>
          </p:cNvPr>
          <p:cNvSpPr txBox="1"/>
          <p:nvPr/>
        </p:nvSpPr>
        <p:spPr>
          <a:xfrm>
            <a:off x="6945439" y="3427610"/>
            <a:ext cx="498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Speculation!</a:t>
            </a:r>
          </a:p>
          <a:p>
            <a:r>
              <a:rPr lang="en-US" dirty="0"/>
              <a:t>Necessary condition: secular approximation broken</a:t>
            </a:r>
          </a:p>
        </p:txBody>
      </p:sp>
    </p:spTree>
    <p:extLst>
      <p:ext uri="{BB962C8B-B14F-4D97-AF65-F5344CB8AC3E}">
        <p14:creationId xmlns:p14="http://schemas.microsoft.com/office/powerpoint/2010/main" val="25461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More than a Decade of Disputes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1EA55F-265D-2241-BF22-A8F2D1AD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88864"/>
            <a:ext cx="10515600" cy="5268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59A46-3A03-0544-A3E0-DA35AB545702}"/>
              </a:ext>
            </a:extLst>
          </p:cNvPr>
          <p:cNvSpPr txBox="1"/>
          <p:nvPr/>
        </p:nvSpPr>
        <p:spPr>
          <a:xfrm rot="968728">
            <a:off x="5355772" y="2129346"/>
            <a:ext cx="3717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400" b="1" dirty="0">
                <a:solidFill>
                  <a:srgbClr val="C00000"/>
                </a:solidFill>
              </a:rPr>
              <a:t>which should end with this!</a:t>
            </a:r>
          </a:p>
        </p:txBody>
      </p:sp>
    </p:spTree>
    <p:extLst>
      <p:ext uri="{BB962C8B-B14F-4D97-AF65-F5344CB8AC3E}">
        <p14:creationId xmlns:p14="http://schemas.microsoft.com/office/powerpoint/2010/main" val="28594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6C19-DFB4-EA45-8D63-2151BBCD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838"/>
            <a:ext cx="10515600" cy="1325563"/>
          </a:xfrm>
        </p:spPr>
        <p:txBody>
          <a:bodyPr/>
          <a:lstStyle/>
          <a:p>
            <a:pPr algn="ctr"/>
            <a:r>
              <a:rPr lang="en-CZ" b="1" dirty="0">
                <a:solidFill>
                  <a:schemeClr val="bg1"/>
                </a:solidFill>
              </a:rPr>
              <a:t>What is This Talk about?</a:t>
            </a:r>
          </a:p>
        </p:txBody>
      </p:sp>
    </p:spTree>
    <p:extLst>
      <p:ext uri="{BB962C8B-B14F-4D97-AF65-F5344CB8AC3E}">
        <p14:creationId xmlns:p14="http://schemas.microsoft.com/office/powerpoint/2010/main" val="2494377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More than a Decade of Disputes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EFF1EBB-F4C7-934E-AD8E-FCBB25FC4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08" y="1469041"/>
            <a:ext cx="8496383" cy="5493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59A46-3A03-0544-A3E0-DA35AB545702}"/>
              </a:ext>
            </a:extLst>
          </p:cNvPr>
          <p:cNvSpPr txBox="1"/>
          <p:nvPr/>
        </p:nvSpPr>
        <p:spPr>
          <a:xfrm rot="968728">
            <a:off x="7206753" y="1916405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400" b="1" dirty="0">
                <a:solidFill>
                  <a:srgbClr val="C00000"/>
                </a:solidFill>
              </a:rPr>
              <a:t>… or with this!</a:t>
            </a:r>
          </a:p>
        </p:txBody>
      </p:sp>
    </p:spTree>
    <p:extLst>
      <p:ext uri="{BB962C8B-B14F-4D97-AF65-F5344CB8AC3E}">
        <p14:creationId xmlns:p14="http://schemas.microsoft.com/office/powerpoint/2010/main" val="42151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6C19-DFB4-EA45-8D63-2151BBCD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838"/>
            <a:ext cx="10515600" cy="1325563"/>
          </a:xfrm>
        </p:spPr>
        <p:txBody>
          <a:bodyPr/>
          <a:lstStyle/>
          <a:p>
            <a:pPr algn="ctr"/>
            <a:r>
              <a:rPr lang="en-CZ" b="1" dirty="0">
                <a:solidFill>
                  <a:schemeClr val="bg1"/>
                </a:solidFill>
              </a:rPr>
              <a:t>Intramolecular Vibrational Modes of Photosynthetic Pigments: Spectroscopy</a:t>
            </a:r>
          </a:p>
        </p:txBody>
      </p:sp>
    </p:spTree>
    <p:extLst>
      <p:ext uri="{BB962C8B-B14F-4D97-AF65-F5344CB8AC3E}">
        <p14:creationId xmlns:p14="http://schemas.microsoft.com/office/powerpoint/2010/main" val="100507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3C4D2-E7D9-C241-9CBE-58489F8D3235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Alternative Explanation of Long-lived Oscillations: Intra-molecular Vibrations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02" y="2751058"/>
            <a:ext cx="3023616" cy="241706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13" y="2314497"/>
            <a:ext cx="2511552" cy="3432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7871" y="2227613"/>
            <a:ext cx="478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Spectral densities full of </a:t>
            </a:r>
            <a:r>
              <a:rPr lang="en-US" dirty="0" err="1"/>
              <a:t>vibrational</a:t>
            </a:r>
            <a:r>
              <a:rPr lang="en-US" dirty="0"/>
              <a:t> contributions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207" y="5487564"/>
            <a:ext cx="7636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Vibrational</a:t>
            </a:r>
            <a:r>
              <a:rPr lang="en-US" dirty="0"/>
              <a:t> modes are omnipresent, but their signatures are “weak”.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Vibrational</a:t>
            </a:r>
            <a:r>
              <a:rPr lang="en-US" dirty="0"/>
              <a:t> modes = normal modes, i.e. they have very long coherence lifetime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They interact with electronic degrees of freedom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5354" y="6364204"/>
            <a:ext cx="40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M. </a:t>
            </a:r>
            <a:r>
              <a:rPr lang="en-US" b="1" dirty="0" err="1"/>
              <a:t>Wendling</a:t>
            </a:r>
            <a:r>
              <a:rPr lang="en-US" b="1" dirty="0"/>
              <a:t> et al</a:t>
            </a:r>
            <a:r>
              <a:rPr lang="en-US" dirty="0"/>
              <a:t>., JPC B 104 (2000) </a:t>
            </a:r>
            <a:r>
              <a:rPr lang="is-IS" dirty="0"/>
              <a:t>5825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6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304C80-9EAE-C242-9510-C26DF0613B6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1" y="426027"/>
            <a:ext cx="11661569" cy="1143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Vibronic (VIBRational and electrONIC)</a:t>
            </a:r>
            <a:r>
              <a:rPr lang="en-US" b="1" dirty="0">
                <a:solidFill>
                  <a:schemeClr val="bg1"/>
                </a:solidFill>
              </a:rPr>
              <a:t> Coherence</a:t>
            </a:r>
          </a:p>
        </p:txBody>
      </p:sp>
      <p:pic>
        <p:nvPicPr>
          <p:cNvPr id="14" name="Obrázek 3" descr="Figure1_Mancal_model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6427" y="2421082"/>
            <a:ext cx="8518147" cy="3109890"/>
          </a:xfrm>
          <a:prstGeom prst="rect">
            <a:avLst/>
          </a:prstGeom>
        </p:spPr>
      </p:pic>
      <p:sp>
        <p:nvSpPr>
          <p:cNvPr id="15" name="TextovéPole 4"/>
          <p:cNvSpPr txBox="1"/>
          <p:nvPr/>
        </p:nvSpPr>
        <p:spPr>
          <a:xfrm>
            <a:off x="139588" y="2422428"/>
            <a:ext cx="30905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en-US" dirty="0"/>
              <a:t>Increase of oscillator strength</a:t>
            </a:r>
          </a:p>
          <a:p>
            <a:r>
              <a:rPr lang="en-US" dirty="0"/>
              <a:t>   is achieved by interaction</a:t>
            </a:r>
          </a:p>
          <a:p>
            <a:r>
              <a:rPr lang="en-US" dirty="0"/>
              <a:t>   with electrons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Interaction is resonant; </a:t>
            </a:r>
          </a:p>
          <a:p>
            <a:r>
              <a:rPr lang="en-US" dirty="0"/>
              <a:t>   there are plenty of modes</a:t>
            </a:r>
          </a:p>
          <a:p>
            <a:r>
              <a:rPr lang="en-US" dirty="0"/>
              <a:t>   available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75520" y="5676988"/>
            <a:ext cx="7770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/>
              <a:t>N. </a:t>
            </a:r>
            <a:r>
              <a:rPr lang="en-US" b="1" dirty="0" err="1"/>
              <a:t>Christensson</a:t>
            </a:r>
            <a:r>
              <a:rPr lang="en-US" b="1" dirty="0"/>
              <a:t> et al.</a:t>
            </a:r>
            <a:r>
              <a:rPr lang="en-US" dirty="0"/>
              <a:t>, J. Phys. Chem. B </a:t>
            </a:r>
            <a:r>
              <a:rPr lang="en-US" b="1" dirty="0"/>
              <a:t>116</a:t>
            </a:r>
            <a:r>
              <a:rPr lang="en-US" dirty="0"/>
              <a:t> (2012) 7449</a:t>
            </a:r>
            <a:endParaRPr lang="en-US" b="1" dirty="0"/>
          </a:p>
          <a:p>
            <a:pPr marL="342900" indent="-342900"/>
            <a:r>
              <a:rPr lang="en-US" b="1" dirty="0"/>
              <a:t>A. </a:t>
            </a:r>
            <a:r>
              <a:rPr lang="en-US" b="1" dirty="0" err="1"/>
              <a:t>Chenu</a:t>
            </a:r>
            <a:r>
              <a:rPr lang="en-US" b="1" dirty="0"/>
              <a:t> et al.</a:t>
            </a:r>
            <a:r>
              <a:rPr lang="en-US" i="1" dirty="0"/>
              <a:t> </a:t>
            </a:r>
            <a:r>
              <a:rPr lang="en-US" dirty="0"/>
              <a:t> Sci. Rep. </a:t>
            </a:r>
            <a:r>
              <a:rPr lang="en-US" b="1" dirty="0"/>
              <a:t>3</a:t>
            </a:r>
            <a:r>
              <a:rPr lang="en-US" dirty="0"/>
              <a:t> (2013) 2029 </a:t>
            </a:r>
          </a:p>
          <a:p>
            <a:pPr marL="342900" indent="-342900"/>
            <a:r>
              <a:rPr lang="en-US" b="1" dirty="0"/>
              <a:t>V. </a:t>
            </a:r>
            <a:r>
              <a:rPr lang="en-US" b="1" dirty="0" err="1"/>
              <a:t>Tiwari</a:t>
            </a:r>
            <a:r>
              <a:rPr lang="en-US" dirty="0"/>
              <a:t> </a:t>
            </a:r>
            <a:r>
              <a:rPr lang="en-US" b="1" dirty="0"/>
              <a:t>et al. </a:t>
            </a:r>
            <a:r>
              <a:rPr lang="en-US" dirty="0"/>
              <a:t>PNAS </a:t>
            </a:r>
            <a:r>
              <a:rPr lang="en-US" b="1" dirty="0"/>
              <a:t>110</a:t>
            </a:r>
            <a:r>
              <a:rPr lang="en-US" dirty="0"/>
              <a:t> (2013) 1203, </a:t>
            </a:r>
            <a:r>
              <a:rPr lang="en-US" b="1" dirty="0"/>
              <a:t>A. Chin</a:t>
            </a:r>
            <a:r>
              <a:rPr lang="en-US" b="1" i="1" dirty="0"/>
              <a:t> </a:t>
            </a:r>
            <a:r>
              <a:rPr lang="en-US" b="1" dirty="0"/>
              <a:t>et al.</a:t>
            </a:r>
            <a:r>
              <a:rPr lang="en-US" dirty="0"/>
              <a:t> Nature Physics </a:t>
            </a:r>
            <a:r>
              <a:rPr lang="en-US" b="1" dirty="0"/>
              <a:t>9</a:t>
            </a:r>
            <a:r>
              <a:rPr lang="en-US" dirty="0"/>
              <a:t> (2013) 113</a:t>
            </a:r>
          </a:p>
        </p:txBody>
      </p:sp>
    </p:spTree>
    <p:extLst>
      <p:ext uri="{BB962C8B-B14F-4D97-AF65-F5344CB8AC3E}">
        <p14:creationId xmlns:p14="http://schemas.microsoft.com/office/powerpoint/2010/main" val="3138064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7963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Excitonic</a:t>
            </a:r>
            <a:r>
              <a:rPr lang="en-US" b="1" dirty="0">
                <a:solidFill>
                  <a:schemeClr val="bg1"/>
                </a:solidFill>
              </a:rPr>
              <a:t> vs. </a:t>
            </a:r>
            <a:r>
              <a:rPr lang="en-US" b="1" dirty="0" err="1">
                <a:solidFill>
                  <a:schemeClr val="bg1"/>
                </a:solidFill>
              </a:rPr>
              <a:t>Vibronic</a:t>
            </a:r>
            <a:r>
              <a:rPr lang="en-US" b="1" dirty="0">
                <a:solidFill>
                  <a:schemeClr val="bg1"/>
                </a:solidFill>
              </a:rPr>
              <a:t> Coherence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32" y="3051916"/>
            <a:ext cx="220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200" dirty="0"/>
              <a:t>Electronic </a:t>
            </a:r>
            <a:r>
              <a:rPr lang="de-AT" sz="2200" dirty="0" err="1"/>
              <a:t>exciton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543145" y="4961682"/>
            <a:ext cx="2017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200" dirty="0"/>
              <a:t>Vibronic Exciton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769835" y="3984062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~ 5 % of the SE signal</a:t>
            </a:r>
            <a:endParaRPr lang="en-US" dirty="0"/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>
          <a:xfrm>
            <a:off x="1761263" y="2398947"/>
            <a:ext cx="2736304" cy="4037478"/>
            <a:chOff x="2962656" y="2301240"/>
            <a:chExt cx="3059084" cy="45108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36" b="37828"/>
            <a:stretch/>
          </p:blipFill>
          <p:spPr>
            <a:xfrm>
              <a:off x="2962656" y="2301240"/>
              <a:ext cx="3057144" cy="40233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48" b="-1307"/>
            <a:stretch/>
          </p:blipFill>
          <p:spPr>
            <a:xfrm>
              <a:off x="2962656" y="6355080"/>
              <a:ext cx="3059084" cy="457043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 flipH="1">
            <a:off x="3442881" y="4308904"/>
            <a:ext cx="1340927" cy="587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95833" y="2183695"/>
            <a:ext cx="545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N. </a:t>
            </a:r>
            <a:r>
              <a:rPr lang="en-US" b="1" dirty="0" err="1"/>
              <a:t>Christensson</a:t>
            </a:r>
            <a:r>
              <a:rPr lang="en-US" b="1" dirty="0"/>
              <a:t> et al.</a:t>
            </a:r>
            <a:r>
              <a:rPr lang="en-US" dirty="0"/>
              <a:t>, J. Phys. Chem. B </a:t>
            </a:r>
            <a:r>
              <a:rPr lang="en-US" b="1" dirty="0"/>
              <a:t>116</a:t>
            </a:r>
            <a:r>
              <a:rPr lang="en-US" dirty="0"/>
              <a:t> (2012) 7449</a:t>
            </a:r>
            <a:endParaRPr lang="en-US" b="1" dirty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05661" y="3049684"/>
            <a:ext cx="3449576" cy="2231319"/>
            <a:chOff x="5393692" y="2840479"/>
            <a:chExt cx="3449576" cy="2231319"/>
          </a:xfrm>
        </p:grpSpPr>
        <p:sp>
          <p:nvSpPr>
            <p:cNvPr id="11" name="Rectangle 10"/>
            <p:cNvSpPr/>
            <p:nvPr/>
          </p:nvSpPr>
          <p:spPr>
            <a:xfrm>
              <a:off x="5393692" y="2840479"/>
              <a:ext cx="3449576" cy="223131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7924" y="2998151"/>
              <a:ext cx="316554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Vibronic</a:t>
              </a:r>
              <a:r>
                <a:rPr lang="en-US" b="1" dirty="0"/>
                <a:t> coherence</a:t>
              </a:r>
            </a:p>
            <a:p>
              <a:endParaRPr lang="en-US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Explains life-time of dynamic</a:t>
              </a:r>
            </a:p>
            <a:p>
              <a:r>
                <a:rPr lang="en-US" dirty="0"/>
                <a:t>     coherences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but is rather of </a:t>
              </a:r>
            </a:p>
            <a:p>
              <a:r>
                <a:rPr lang="en-US" dirty="0"/>
                <a:t>     the delocalization 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7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6027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Nuclear Modes Do?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D189F0-ED88-334F-A5BB-3C1EB12ED27A}"/>
                  </a:ext>
                </a:extLst>
              </p:cNvPr>
              <p:cNvSpPr txBox="1"/>
              <p:nvPr/>
            </p:nvSpPr>
            <p:spPr>
              <a:xfrm>
                <a:off x="513798" y="2261376"/>
                <a:ext cx="6824112" cy="3879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Z" dirty="0"/>
                  <a:t>Most of the modes have small Huang-Rhys factors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Z" dirty="0"/>
              </a:p>
              <a:p>
                <a:endParaRPr lang="en-CZ" dirty="0"/>
              </a:p>
              <a:p>
                <a:r>
                  <a:rPr lang="en-CZ" dirty="0"/>
                  <a:t>Energy structure is the same – difference is in allowdness of transitions</a:t>
                </a:r>
              </a:p>
              <a:p>
                <a:endParaRPr lang="en-CZ" dirty="0"/>
              </a:p>
              <a:p>
                <a:r>
                  <a:rPr lang="en-CZ" b="1" dirty="0"/>
                  <a:t>Small Huang-Rhys factors </a:t>
                </a:r>
              </a:p>
              <a:p>
                <a:r>
                  <a:rPr lang="en-CZ" dirty="0"/>
                  <a:t> – some enhancement mechanisms</a:t>
                </a:r>
              </a:p>
              <a:p>
                <a:r>
                  <a:rPr lang="en-CZ" dirty="0"/>
                  <a:t> – they appear as spectroscopic signatures, but (perhaps) not more</a:t>
                </a:r>
              </a:p>
              <a:p>
                <a:r>
                  <a:rPr lang="en-CZ" dirty="0"/>
                  <a:t>  (can be used as probes/indicators)</a:t>
                </a:r>
              </a:p>
              <a:p>
                <a:endParaRPr lang="en-CZ" dirty="0"/>
              </a:p>
              <a:p>
                <a:endParaRPr lang="en-CZ" dirty="0"/>
              </a:p>
              <a:p>
                <a:r>
                  <a:rPr lang="en-CZ" b="1" dirty="0"/>
                  <a:t>Large Huang-Rhys factors </a:t>
                </a:r>
              </a:p>
              <a:p>
                <a:r>
                  <a:rPr lang="en-CZ" dirty="0"/>
                  <a:t>– can provide new resonant transitions </a:t>
                </a:r>
              </a:p>
              <a:p>
                <a:r>
                  <a:rPr lang="en-CZ" dirty="0"/>
                  <a:t>   (the word “transitions” is important here)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D189F0-ED88-334F-A5BB-3C1EB12ED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98" y="2261376"/>
                <a:ext cx="6824112" cy="3879460"/>
              </a:xfrm>
              <a:prstGeom prst="rect">
                <a:avLst/>
              </a:prstGeom>
              <a:blipFill>
                <a:blip r:embed="rId2"/>
                <a:stretch>
                  <a:fillRect l="-743" b="-196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65E11-2040-8A4A-8443-FCCA1DDF08BF}"/>
              </a:ext>
            </a:extLst>
          </p:cNvPr>
          <p:cNvGrpSpPr/>
          <p:nvPr/>
        </p:nvGrpSpPr>
        <p:grpSpPr>
          <a:xfrm>
            <a:off x="7663098" y="3429000"/>
            <a:ext cx="1409700" cy="1949824"/>
            <a:chOff x="8635253" y="3966882"/>
            <a:chExt cx="1409700" cy="19498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73562A-22CC-C341-BFBB-8DD8EBF02BC5}"/>
                </a:ext>
              </a:extLst>
            </p:cNvPr>
            <p:cNvSpPr/>
            <p:nvPr/>
          </p:nvSpPr>
          <p:spPr>
            <a:xfrm>
              <a:off x="8740588" y="4074459"/>
              <a:ext cx="1156447" cy="1842247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A4428F-2188-FA48-81CC-6D603759CB09}"/>
                </a:ext>
              </a:extLst>
            </p:cNvPr>
            <p:cNvSpPr/>
            <p:nvPr/>
          </p:nvSpPr>
          <p:spPr>
            <a:xfrm>
              <a:off x="8635253" y="3966882"/>
              <a:ext cx="1409700" cy="120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4DC8E6-252F-0743-B829-3728F53D4A4A}"/>
              </a:ext>
            </a:extLst>
          </p:cNvPr>
          <p:cNvGrpSpPr/>
          <p:nvPr/>
        </p:nvGrpSpPr>
        <p:grpSpPr>
          <a:xfrm>
            <a:off x="7936521" y="2116591"/>
            <a:ext cx="1409700" cy="1949824"/>
            <a:chOff x="8635253" y="3966882"/>
            <a:chExt cx="1409700" cy="194982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C7EBFE-AF82-CC4B-BD44-38D7ED506333}"/>
                </a:ext>
              </a:extLst>
            </p:cNvPr>
            <p:cNvSpPr/>
            <p:nvPr/>
          </p:nvSpPr>
          <p:spPr>
            <a:xfrm>
              <a:off x="8740588" y="4074459"/>
              <a:ext cx="1156447" cy="1842247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F62FD7-3A6A-C64A-84D1-E4632247C8EB}"/>
                </a:ext>
              </a:extLst>
            </p:cNvPr>
            <p:cNvSpPr/>
            <p:nvPr/>
          </p:nvSpPr>
          <p:spPr>
            <a:xfrm>
              <a:off x="8635253" y="3966882"/>
              <a:ext cx="1409700" cy="120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94F017-9758-7E4A-AF38-E3E169253C6C}"/>
              </a:ext>
            </a:extLst>
          </p:cNvPr>
          <p:cNvCxnSpPr>
            <a:cxnSpLocks/>
          </p:cNvCxnSpPr>
          <p:nvPr/>
        </p:nvCxnSpPr>
        <p:spPr>
          <a:xfrm flipV="1">
            <a:off x="7663098" y="3146612"/>
            <a:ext cx="0" cy="2380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ABC3B9-F358-F541-946A-E12185544690}"/>
              </a:ext>
            </a:extLst>
          </p:cNvPr>
          <p:cNvCxnSpPr>
            <a:cxnSpLocks/>
          </p:cNvCxnSpPr>
          <p:nvPr/>
        </p:nvCxnSpPr>
        <p:spPr>
          <a:xfrm flipV="1">
            <a:off x="7663098" y="5526741"/>
            <a:ext cx="189327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560C8-0154-854D-A416-03908F52903F}"/>
              </a:ext>
            </a:extLst>
          </p:cNvPr>
          <p:cNvCxnSpPr/>
          <p:nvPr/>
        </p:nvCxnSpPr>
        <p:spPr>
          <a:xfrm>
            <a:off x="8346656" y="55267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50597C-4A9B-9A42-B23F-D7E95E4B3DE8}"/>
              </a:ext>
            </a:extLst>
          </p:cNvPr>
          <p:cNvCxnSpPr>
            <a:cxnSpLocks/>
          </p:cNvCxnSpPr>
          <p:nvPr/>
        </p:nvCxnSpPr>
        <p:spPr>
          <a:xfrm>
            <a:off x="8346656" y="5438675"/>
            <a:ext cx="0" cy="17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12BB182-D7FF-C74B-B55B-C3F01059CE53}"/>
              </a:ext>
            </a:extLst>
          </p:cNvPr>
          <p:cNvCxnSpPr>
            <a:cxnSpLocks/>
          </p:cNvCxnSpPr>
          <p:nvPr/>
        </p:nvCxnSpPr>
        <p:spPr>
          <a:xfrm>
            <a:off x="8609737" y="5438675"/>
            <a:ext cx="0" cy="17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C034365-0349-384D-B04F-86985F61FDBF}"/>
              </a:ext>
            </a:extLst>
          </p:cNvPr>
          <p:cNvCxnSpPr>
            <a:cxnSpLocks/>
          </p:cNvCxnSpPr>
          <p:nvPr/>
        </p:nvCxnSpPr>
        <p:spPr>
          <a:xfrm flipH="1" flipV="1">
            <a:off x="8346656" y="3212526"/>
            <a:ext cx="1" cy="223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D3B490-03E2-894E-B0DC-1D89C3ABB867}"/>
              </a:ext>
            </a:extLst>
          </p:cNvPr>
          <p:cNvCxnSpPr>
            <a:cxnSpLocks/>
          </p:cNvCxnSpPr>
          <p:nvPr/>
        </p:nvCxnSpPr>
        <p:spPr>
          <a:xfrm flipH="1" flipV="1">
            <a:off x="8609737" y="3212526"/>
            <a:ext cx="2" cy="22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F38CF2E-220B-5444-AEBB-A4E4B613CF4F}"/>
              </a:ext>
            </a:extLst>
          </p:cNvPr>
          <p:cNvGrpSpPr/>
          <p:nvPr/>
        </p:nvGrpSpPr>
        <p:grpSpPr>
          <a:xfrm>
            <a:off x="9661866" y="3424571"/>
            <a:ext cx="1409700" cy="1949824"/>
            <a:chOff x="8635253" y="3966882"/>
            <a:chExt cx="1409700" cy="194982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1627328-7D15-EF46-A2C2-B5CA655EBBC0}"/>
                </a:ext>
              </a:extLst>
            </p:cNvPr>
            <p:cNvSpPr/>
            <p:nvPr/>
          </p:nvSpPr>
          <p:spPr>
            <a:xfrm>
              <a:off x="8740588" y="4074459"/>
              <a:ext cx="1156447" cy="1842247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F33436E-CD4C-DC4F-9EE9-F11591C12209}"/>
                </a:ext>
              </a:extLst>
            </p:cNvPr>
            <p:cNvSpPr/>
            <p:nvPr/>
          </p:nvSpPr>
          <p:spPr>
            <a:xfrm>
              <a:off x="8635253" y="3966882"/>
              <a:ext cx="1409700" cy="120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8F453A-E374-BF4E-8FE8-FFA397FAC2D3}"/>
              </a:ext>
            </a:extLst>
          </p:cNvPr>
          <p:cNvGrpSpPr/>
          <p:nvPr/>
        </p:nvGrpSpPr>
        <p:grpSpPr>
          <a:xfrm>
            <a:off x="10177335" y="2112162"/>
            <a:ext cx="1409700" cy="1949824"/>
            <a:chOff x="8635253" y="3966882"/>
            <a:chExt cx="1409700" cy="194982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2D95A33-FDBC-764F-8E99-1CCD76BC4314}"/>
                </a:ext>
              </a:extLst>
            </p:cNvPr>
            <p:cNvSpPr/>
            <p:nvPr/>
          </p:nvSpPr>
          <p:spPr>
            <a:xfrm>
              <a:off x="8740588" y="4074459"/>
              <a:ext cx="1156447" cy="1842247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17A392-C7B2-204E-8683-1E1BB04407D8}"/>
                </a:ext>
              </a:extLst>
            </p:cNvPr>
            <p:cNvSpPr/>
            <p:nvPr/>
          </p:nvSpPr>
          <p:spPr>
            <a:xfrm>
              <a:off x="8635253" y="3966882"/>
              <a:ext cx="1409700" cy="120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9836809-9125-8A48-93D3-EEE76B55A222}"/>
              </a:ext>
            </a:extLst>
          </p:cNvPr>
          <p:cNvCxnSpPr>
            <a:cxnSpLocks/>
          </p:cNvCxnSpPr>
          <p:nvPr/>
        </p:nvCxnSpPr>
        <p:spPr>
          <a:xfrm flipV="1">
            <a:off x="9661866" y="3142183"/>
            <a:ext cx="0" cy="2380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A2760DF-9539-DA40-9C02-68AD452D859B}"/>
              </a:ext>
            </a:extLst>
          </p:cNvPr>
          <p:cNvCxnSpPr>
            <a:cxnSpLocks/>
          </p:cNvCxnSpPr>
          <p:nvPr/>
        </p:nvCxnSpPr>
        <p:spPr>
          <a:xfrm flipH="1" flipV="1">
            <a:off x="10345424" y="3369461"/>
            <a:ext cx="1" cy="223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402EFE-D5DC-3141-B678-D9819526BC01}"/>
              </a:ext>
            </a:extLst>
          </p:cNvPr>
          <p:cNvCxnSpPr>
            <a:cxnSpLocks/>
          </p:cNvCxnSpPr>
          <p:nvPr/>
        </p:nvCxnSpPr>
        <p:spPr>
          <a:xfrm flipH="1" flipV="1">
            <a:off x="10863998" y="3356014"/>
            <a:ext cx="2" cy="2241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67C5B10-ED0D-CA49-9B62-6E5636D517F7}"/>
              </a:ext>
            </a:extLst>
          </p:cNvPr>
          <p:cNvCxnSpPr>
            <a:cxnSpLocks/>
          </p:cNvCxnSpPr>
          <p:nvPr/>
        </p:nvCxnSpPr>
        <p:spPr>
          <a:xfrm flipV="1">
            <a:off x="9661865" y="5518695"/>
            <a:ext cx="189327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449178-86B7-5441-BAE2-C056EF335C95}"/>
              </a:ext>
            </a:extLst>
          </p:cNvPr>
          <p:cNvCxnSpPr/>
          <p:nvPr/>
        </p:nvCxnSpPr>
        <p:spPr>
          <a:xfrm>
            <a:off x="8008670" y="5217459"/>
            <a:ext cx="6759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3703B7-8040-D64E-850D-DD56878B48E6}"/>
              </a:ext>
            </a:extLst>
          </p:cNvPr>
          <p:cNvCxnSpPr/>
          <p:nvPr/>
        </p:nvCxnSpPr>
        <p:spPr>
          <a:xfrm>
            <a:off x="8248908" y="3890682"/>
            <a:ext cx="6759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636D8B-5CC3-D441-9D3E-0F450C6B56D4}"/>
              </a:ext>
            </a:extLst>
          </p:cNvPr>
          <p:cNvCxnSpPr/>
          <p:nvPr/>
        </p:nvCxnSpPr>
        <p:spPr>
          <a:xfrm>
            <a:off x="10007438" y="5217459"/>
            <a:ext cx="6759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15C72FE-BF2D-8B44-A905-C683234B221E}"/>
              </a:ext>
            </a:extLst>
          </p:cNvPr>
          <p:cNvCxnSpPr/>
          <p:nvPr/>
        </p:nvCxnSpPr>
        <p:spPr>
          <a:xfrm>
            <a:off x="10526012" y="3890682"/>
            <a:ext cx="6759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6735180-D41F-814A-BF11-5CF0470A57F0}"/>
              </a:ext>
            </a:extLst>
          </p:cNvPr>
          <p:cNvCxnSpPr>
            <a:cxnSpLocks/>
          </p:cNvCxnSpPr>
          <p:nvPr/>
        </p:nvCxnSpPr>
        <p:spPr>
          <a:xfrm>
            <a:off x="10305083" y="3514218"/>
            <a:ext cx="10936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8745922-C341-E944-AA34-5A9EAC7383F8}"/>
              </a:ext>
            </a:extLst>
          </p:cNvPr>
          <p:cNvCxnSpPr>
            <a:cxnSpLocks/>
          </p:cNvCxnSpPr>
          <p:nvPr/>
        </p:nvCxnSpPr>
        <p:spPr>
          <a:xfrm>
            <a:off x="8062890" y="3500771"/>
            <a:ext cx="10936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67CCAE-5D1A-9143-ACB3-A45085F10D07}"/>
              </a:ext>
            </a:extLst>
          </p:cNvPr>
          <p:cNvCxnSpPr>
            <a:cxnSpLocks/>
          </p:cNvCxnSpPr>
          <p:nvPr/>
        </p:nvCxnSpPr>
        <p:spPr>
          <a:xfrm>
            <a:off x="7799809" y="4836512"/>
            <a:ext cx="10936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54473-9A2D-6B48-A3BF-FC53F20B0608}"/>
              </a:ext>
            </a:extLst>
          </p:cNvPr>
          <p:cNvCxnSpPr>
            <a:cxnSpLocks/>
          </p:cNvCxnSpPr>
          <p:nvPr/>
        </p:nvCxnSpPr>
        <p:spPr>
          <a:xfrm>
            <a:off x="9798577" y="4836512"/>
            <a:ext cx="10936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CFE813-3AE6-0643-AABE-A32D1A8D9D94}"/>
              </a:ext>
            </a:extLst>
          </p:cNvPr>
          <p:cNvSpPr txBox="1"/>
          <p:nvPr/>
        </p:nvSpPr>
        <p:spPr>
          <a:xfrm>
            <a:off x="7933765" y="2261376"/>
            <a:ext cx="280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>
                <a:solidFill>
                  <a:schemeClr val="accent1">
                    <a:lumMod val="75000"/>
                  </a:schemeClr>
                </a:solidFill>
              </a:rPr>
              <a:t>Electron-“phonon” coupling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12BB29B-135F-B042-AD80-C675C837DECE}"/>
              </a:ext>
            </a:extLst>
          </p:cNvPr>
          <p:cNvCxnSpPr>
            <a:cxnSpLocks/>
          </p:cNvCxnSpPr>
          <p:nvPr/>
        </p:nvCxnSpPr>
        <p:spPr>
          <a:xfrm>
            <a:off x="7475220" y="3961142"/>
            <a:ext cx="87513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3AA2634-2820-8B4A-94D1-19CC93092EE4}"/>
              </a:ext>
            </a:extLst>
          </p:cNvPr>
          <p:cNvCxnSpPr>
            <a:cxnSpLocks/>
          </p:cNvCxnSpPr>
          <p:nvPr/>
        </p:nvCxnSpPr>
        <p:spPr>
          <a:xfrm>
            <a:off x="7475220" y="4061986"/>
            <a:ext cx="112792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15C1058-3046-D540-B960-4DF5CEFDDD55}"/>
              </a:ext>
            </a:extLst>
          </p:cNvPr>
          <p:cNvCxnSpPr>
            <a:cxnSpLocks/>
          </p:cNvCxnSpPr>
          <p:nvPr/>
        </p:nvCxnSpPr>
        <p:spPr>
          <a:xfrm>
            <a:off x="9875520" y="4061986"/>
            <a:ext cx="985373" cy="243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95E7D46-482B-724D-88A4-EAB8106AAA87}"/>
              </a:ext>
            </a:extLst>
          </p:cNvPr>
          <p:cNvCxnSpPr>
            <a:cxnSpLocks/>
          </p:cNvCxnSpPr>
          <p:nvPr/>
        </p:nvCxnSpPr>
        <p:spPr>
          <a:xfrm flipV="1">
            <a:off x="9867750" y="3566686"/>
            <a:ext cx="477673" cy="4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38D5288-DAE1-2E48-A231-A2D245FC026C}"/>
                  </a:ext>
                </a:extLst>
              </p:cNvPr>
              <p:cNvSpPr txBox="1"/>
              <p:nvPr/>
            </p:nvSpPr>
            <p:spPr>
              <a:xfrm>
                <a:off x="6509148" y="3699083"/>
                <a:ext cx="1072666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38D5288-DAE1-2E48-A231-A2D245FC0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48" y="3699083"/>
                <a:ext cx="1072666" cy="524118"/>
              </a:xfrm>
              <a:prstGeom prst="rect">
                <a:avLst/>
              </a:prstGeom>
              <a:blipFill>
                <a:blip r:embed="rId3"/>
                <a:stretch>
                  <a:fillRect l="-4651" t="-4762" r="-1163" b="-1428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5E34380-8F20-8C4C-8AC5-C541AF1CEF7C}"/>
                  </a:ext>
                </a:extLst>
              </p:cNvPr>
              <p:cNvSpPr txBox="1"/>
              <p:nvPr/>
            </p:nvSpPr>
            <p:spPr>
              <a:xfrm>
                <a:off x="9233939" y="3537157"/>
                <a:ext cx="1072666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5E34380-8F20-8C4C-8AC5-C541AF1CE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939" y="3537157"/>
                <a:ext cx="1072666" cy="524118"/>
              </a:xfrm>
              <a:prstGeom prst="rect">
                <a:avLst/>
              </a:prstGeom>
              <a:blipFill>
                <a:blip r:embed="rId4"/>
                <a:stretch>
                  <a:fillRect l="-5882" t="-2381" r="-2353" b="-1428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36D1968-DBD8-0A42-98A2-C028D54CD4D4}"/>
                  </a:ext>
                </a:extLst>
              </p:cNvPr>
              <p:cNvSpPr txBox="1"/>
              <p:nvPr/>
            </p:nvSpPr>
            <p:spPr>
              <a:xfrm>
                <a:off x="8356831" y="5565221"/>
                <a:ext cx="1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36D1968-DBD8-0A42-98A2-C028D54C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831" y="5565221"/>
                <a:ext cx="193258" cy="276999"/>
              </a:xfrm>
              <a:prstGeom prst="rect">
                <a:avLst/>
              </a:prstGeom>
              <a:blipFill>
                <a:blip r:embed="rId5"/>
                <a:stretch>
                  <a:fillRect l="-31250" r="-25000" b="-909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FE6EA7-B60A-3948-AE65-A53D23515881}"/>
                  </a:ext>
                </a:extLst>
              </p:cNvPr>
              <p:cNvSpPr txBox="1"/>
              <p:nvPr/>
            </p:nvSpPr>
            <p:spPr>
              <a:xfrm>
                <a:off x="10483817" y="5533318"/>
                <a:ext cx="1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FE6EA7-B60A-3948-AE65-A53D23515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817" y="5533318"/>
                <a:ext cx="193258" cy="276999"/>
              </a:xfrm>
              <a:prstGeom prst="rect">
                <a:avLst/>
              </a:prstGeom>
              <a:blipFill>
                <a:blip r:embed="rId6"/>
                <a:stretch>
                  <a:fillRect l="-31250" r="-25000" b="-869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94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6C19-DFB4-EA45-8D63-2151BBCD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838"/>
            <a:ext cx="10515600" cy="1325563"/>
          </a:xfrm>
        </p:spPr>
        <p:txBody>
          <a:bodyPr/>
          <a:lstStyle/>
          <a:p>
            <a:pPr algn="ctr"/>
            <a:r>
              <a:rPr lang="en-CZ" b="1" dirty="0">
                <a:solidFill>
                  <a:schemeClr val="bg1"/>
                </a:solidFill>
              </a:rPr>
              <a:t>Intramolecular Vibrational Modes of Photosynthetic Pigments: Energy Transfer</a:t>
            </a:r>
          </a:p>
        </p:txBody>
      </p:sp>
    </p:spTree>
    <p:extLst>
      <p:ext uri="{BB962C8B-B14F-4D97-AF65-F5344CB8AC3E}">
        <p14:creationId xmlns:p14="http://schemas.microsoft.com/office/powerpoint/2010/main" val="11241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Energy Transfer Across Large Energy Gaps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79F1BC0-4B53-8E45-B047-B45E873B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447" y="2719427"/>
            <a:ext cx="4648200" cy="3708400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62945031-92BC-F143-AF35-1A5DC157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2" y="3090822"/>
            <a:ext cx="4699000" cy="3467100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A4FB2F7-45E8-714A-A665-CCF466C2C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4767"/>
            <a:ext cx="7519286" cy="14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Energy Transfer Across Large Energy Gaps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7FDFE-A7DE-8B4D-870F-459CEC1B2A55}"/>
              </a:ext>
            </a:extLst>
          </p:cNvPr>
          <p:cNvSpPr txBox="1"/>
          <p:nvPr/>
        </p:nvSpPr>
        <p:spPr>
          <a:xfrm>
            <a:off x="902525" y="2861953"/>
            <a:ext cx="70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Perlik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B162FA1-0CDC-774A-ADAE-F5774DCA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87934"/>
            <a:ext cx="4597400" cy="38227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766E0E0-3D68-AD49-B30C-BF5ED110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25" y="2485523"/>
            <a:ext cx="4902200" cy="3797300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0096BFE-1460-194B-AB42-15852853E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01" y="2266822"/>
            <a:ext cx="4927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Is Vibronic Delocalization at Play Here?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B665DB-D737-0142-AE38-A88E3A1F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5633"/>
            <a:ext cx="4445000" cy="35306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DC4A42-B35E-6C46-9CD1-6B2C79ED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6226"/>
            <a:ext cx="8528845" cy="1417947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0E9F6A9-8C6E-6A4C-A3D8-C0116DCBB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645" y="2960383"/>
            <a:ext cx="4394200" cy="3721100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100A14F4-8887-C646-80AF-3005CD641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122" y="1576226"/>
            <a:ext cx="4013200" cy="26035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D3F58E2-06C4-3347-8500-D3B1F9619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761" y="3821298"/>
            <a:ext cx="4233709" cy="30400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8C9843C-719F-D845-A7C2-5537003A9665}"/>
              </a:ext>
            </a:extLst>
          </p:cNvPr>
          <p:cNvGrpSpPr/>
          <p:nvPr/>
        </p:nvGrpSpPr>
        <p:grpSpPr>
          <a:xfrm>
            <a:off x="8847595" y="3995060"/>
            <a:ext cx="3275142" cy="1911438"/>
            <a:chOff x="8847595" y="3995060"/>
            <a:chExt cx="3275142" cy="19114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9F81B4-21B2-C54F-B5E8-9147DCC5FE4B}"/>
                </a:ext>
              </a:extLst>
            </p:cNvPr>
            <p:cNvSpPr txBox="1"/>
            <p:nvPr/>
          </p:nvSpPr>
          <p:spPr>
            <a:xfrm>
              <a:off x="8887326" y="4331368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Z" dirty="0"/>
                <a:t>Förster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E4965E-0D60-4F44-B0E5-C974E13A69EB}"/>
                </a:ext>
              </a:extLst>
            </p:cNvPr>
            <p:cNvSpPr txBox="1"/>
            <p:nvPr/>
          </p:nvSpPr>
          <p:spPr>
            <a:xfrm>
              <a:off x="8847595" y="5537166"/>
              <a:ext cx="1491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Z" dirty="0"/>
                <a:t>nonEq. Förster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A83E1D-9981-4F42-8323-6B9CD1E0409F}"/>
                </a:ext>
              </a:extLst>
            </p:cNvPr>
            <p:cNvSpPr txBox="1"/>
            <p:nvPr/>
          </p:nvSpPr>
          <p:spPr>
            <a:xfrm>
              <a:off x="10090910" y="3995060"/>
              <a:ext cx="1741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Z" dirty="0"/>
                <a:t>Modified Redfield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50BDB1-144A-AF40-BE71-F3F0DB09E0AD}"/>
                </a:ext>
              </a:extLst>
            </p:cNvPr>
            <p:cNvSpPr txBox="1"/>
            <p:nvPr/>
          </p:nvSpPr>
          <p:spPr>
            <a:xfrm>
              <a:off x="10258957" y="5109621"/>
              <a:ext cx="1863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Z" dirty="0"/>
                <a:t>nonEq.</a:t>
              </a:r>
            </a:p>
            <a:p>
              <a:r>
                <a:rPr lang="en-CZ" dirty="0"/>
                <a:t>Modified Redfield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DE54C8-D589-874F-8FDC-D0137A13B163}"/>
              </a:ext>
            </a:extLst>
          </p:cNvPr>
          <p:cNvSpPr txBox="1"/>
          <p:nvPr/>
        </p:nvSpPr>
        <p:spPr>
          <a:xfrm>
            <a:off x="2059832" y="2986982"/>
            <a:ext cx="254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Car – BChl energy transfer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2DA36-670E-7B4A-8726-B340ACA836CB}"/>
              </a:ext>
            </a:extLst>
          </p:cNvPr>
          <p:cNvSpPr txBox="1"/>
          <p:nvPr/>
        </p:nvSpPr>
        <p:spPr>
          <a:xfrm>
            <a:off x="5307676" y="2775717"/>
            <a:ext cx="16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Stripped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15B3CD-5B05-834E-AC00-8BAFD155A1B6}"/>
              </a:ext>
            </a:extLst>
          </p:cNvPr>
          <p:cNvSpPr txBox="1"/>
          <p:nvPr/>
        </p:nvSpPr>
        <p:spPr>
          <a:xfrm>
            <a:off x="8930616" y="1777365"/>
            <a:ext cx="299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Modified Redfield vs. Redfield</a:t>
            </a:r>
          </a:p>
        </p:txBody>
      </p:sp>
    </p:spTree>
    <p:extLst>
      <p:ext uri="{BB962C8B-B14F-4D97-AF65-F5344CB8AC3E}">
        <p14:creationId xmlns:p14="http://schemas.microsoft.com/office/powerpoint/2010/main" val="2647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0ED49A-4A56-964D-8D2B-2949D88E46EA}"/>
              </a:ext>
            </a:extLst>
          </p:cNvPr>
          <p:cNvSpPr txBox="1"/>
          <p:nvPr/>
        </p:nvSpPr>
        <p:spPr>
          <a:xfrm>
            <a:off x="1612900" y="419100"/>
            <a:ext cx="9310819" cy="5925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3200" dirty="0"/>
              <a:t>Excitation energy transfer in photosynthesis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3200" dirty="0"/>
              <a:t>Quantum revolution in photosynthesis (2007 and 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3200" dirty="0"/>
              <a:t>Intramolecular vibrations: spectroscopy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L</a:t>
            </a:r>
            <a:r>
              <a:rPr lang="en-CZ" sz="3200" dirty="0"/>
              <a:t>ong lived oscillations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3200" dirty="0"/>
              <a:t>Intramolecular vibrations: excitation energy transfer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Z" sz="3200" dirty="0"/>
              <a:t>Ultrafast energy transfer across large energy gaps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Z" sz="3200" dirty="0"/>
              <a:t>Detraping from low energy states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3200" dirty="0"/>
              <a:t>Energy transfer meets spectroscopy</a:t>
            </a:r>
          </a:p>
        </p:txBody>
      </p:sp>
    </p:spTree>
    <p:extLst>
      <p:ext uri="{BB962C8B-B14F-4D97-AF65-F5344CB8AC3E}">
        <p14:creationId xmlns:p14="http://schemas.microsoft.com/office/powerpoint/2010/main" val="1736440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Solution to the Biggest Mystery of Photosynthesis?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7FDFE-A7DE-8B4D-870F-459CEC1B2A55}"/>
              </a:ext>
            </a:extLst>
          </p:cNvPr>
          <p:cNvSpPr txBox="1"/>
          <p:nvPr/>
        </p:nvSpPr>
        <p:spPr>
          <a:xfrm>
            <a:off x="902525" y="286195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Malý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B16083-35E4-3B49-8C3E-DE632B31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959"/>
            <a:ext cx="6109143" cy="217919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14EC180-B7FB-5A40-80C9-C2A696CF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371" y="2173220"/>
            <a:ext cx="3873500" cy="4622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63EAA8-F4B1-FF4D-8E57-1F17FAAF8B45}"/>
              </a:ext>
            </a:extLst>
          </p:cNvPr>
          <p:cNvGrpSpPr/>
          <p:nvPr/>
        </p:nvGrpSpPr>
        <p:grpSpPr>
          <a:xfrm>
            <a:off x="1552062" y="3862717"/>
            <a:ext cx="4855269" cy="2844800"/>
            <a:chOff x="1552062" y="3862717"/>
            <a:chExt cx="4855269" cy="2844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57D387-1BBE-DC45-AF0E-ADED3745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2331" y="3862717"/>
              <a:ext cx="4445000" cy="2844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53DF6C-595F-2C43-A672-8265BCFD1880}"/>
                </a:ext>
              </a:extLst>
            </p:cNvPr>
            <p:cNvSpPr txBox="1"/>
            <p:nvPr/>
          </p:nvSpPr>
          <p:spPr>
            <a:xfrm>
              <a:off x="1552062" y="4219074"/>
              <a:ext cx="2068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Z" dirty="0"/>
                <a:t>Excitation detrapping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6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Detrapping</a:t>
            </a:r>
            <a:r>
              <a:rPr lang="en-US" b="1" dirty="0">
                <a:solidFill>
                  <a:schemeClr val="bg1"/>
                </a:solidFill>
              </a:rPr>
              <a:t> towards Lower Lying State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BBE351E-0721-0A44-97C2-DB62FD2CF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974" y="2149289"/>
            <a:ext cx="8699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5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Crossing a Low-Lying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7FDFE-A7DE-8B4D-870F-459CEC1B2A55}"/>
              </a:ext>
            </a:extLst>
          </p:cNvPr>
          <p:cNvSpPr txBox="1"/>
          <p:nvPr/>
        </p:nvSpPr>
        <p:spPr>
          <a:xfrm>
            <a:off x="902525" y="286195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Malý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D8AFC67-8CD1-F94B-B12D-13F3F7522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601"/>
            <a:ext cx="6096000" cy="363279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E9D0C80-DCA4-2642-A25C-8915F775F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528" y="1995055"/>
            <a:ext cx="6139472" cy="44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6C19-DFB4-EA45-8D63-2151BBCD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838"/>
            <a:ext cx="10515600" cy="1325563"/>
          </a:xfrm>
        </p:spPr>
        <p:txBody>
          <a:bodyPr/>
          <a:lstStyle/>
          <a:p>
            <a:pPr algn="ctr"/>
            <a:r>
              <a:rPr lang="en-CZ" b="1" dirty="0">
                <a:solidFill>
                  <a:schemeClr val="bg1"/>
                </a:solidFill>
              </a:rPr>
              <a:t>Intramolecular Vibrational Modes of Photosynthetic Pigments: </a:t>
            </a:r>
            <a:br>
              <a:rPr lang="en-CZ" b="1" dirty="0">
                <a:solidFill>
                  <a:schemeClr val="bg1"/>
                </a:solidFill>
              </a:rPr>
            </a:br>
            <a:r>
              <a:rPr lang="en-CZ" b="1" dirty="0">
                <a:solidFill>
                  <a:schemeClr val="bg1"/>
                </a:solidFill>
              </a:rPr>
              <a:t>Spectroscopy Meets Energy Transfer</a:t>
            </a:r>
          </a:p>
        </p:txBody>
      </p:sp>
    </p:spTree>
    <p:extLst>
      <p:ext uri="{BB962C8B-B14F-4D97-AF65-F5344CB8AC3E}">
        <p14:creationId xmlns:p14="http://schemas.microsoft.com/office/powerpoint/2010/main" val="3079441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Magic of Weak Vibronic Delocalization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C83A1-3248-8146-ADFE-165249B6D250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107841" y="3429000"/>
            <a:ext cx="30734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57069-6EAC-1F44-A6A4-0602297F74B2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6006465" y="4617720"/>
            <a:ext cx="5479415" cy="176784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3F0D37-4500-9A4F-B256-A356EA864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920" y="1619597"/>
            <a:ext cx="59817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2FC27D-D81F-1841-8BFC-F1758D3F9D5F}"/>
              </a:ext>
            </a:extLst>
          </p:cNvPr>
          <p:cNvSpPr txBox="1"/>
          <p:nvPr/>
        </p:nvSpPr>
        <p:spPr>
          <a:xfrm>
            <a:off x="1058081" y="2858961"/>
            <a:ext cx="317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Vibrational modes in bacterial RC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73A83D-0052-5F4E-8DC0-B6D83C9EECD2}"/>
              </a:ext>
            </a:extLst>
          </p:cNvPr>
          <p:cNvGrpSpPr/>
          <p:nvPr/>
        </p:nvGrpSpPr>
        <p:grpSpPr>
          <a:xfrm>
            <a:off x="5859780" y="563248"/>
            <a:ext cx="5626100" cy="3789619"/>
            <a:chOff x="5859780" y="563248"/>
            <a:chExt cx="5626100" cy="3789619"/>
          </a:xfrm>
        </p:grpSpPr>
        <p:pic>
          <p:nvPicPr>
            <p:cNvPr id="6" name="Picture 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A34241B-D13F-8C46-9DFA-A2665C8DD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9780" y="1012767"/>
              <a:ext cx="5626100" cy="33401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B25AF9B-67C9-FF46-9024-BD85254E04DD}"/>
                    </a:ext>
                  </a:extLst>
                </p:cNvPr>
                <p:cNvSpPr txBox="1"/>
                <p:nvPr/>
              </p:nvSpPr>
              <p:spPr>
                <a:xfrm>
                  <a:off x="8155733" y="563248"/>
                  <a:ext cx="1034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Z" dirty="0"/>
                    <a:t>-maps</a:t>
                  </a: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B25AF9B-67C9-FF46-9024-BD85254E04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5733" y="563248"/>
                  <a:ext cx="103419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818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Magic of Weak Vibronic Delocalization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C338B-9585-E647-9A17-82FE10B82604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902525" y="1686534"/>
            <a:ext cx="5483225" cy="17005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23BEF43-D31C-834A-ABD1-868BF6DC1FBD}"/>
              </a:ext>
            </a:extLst>
          </p:cNvPr>
          <p:cNvGrpSpPr/>
          <p:nvPr/>
        </p:nvGrpSpPr>
        <p:grpSpPr>
          <a:xfrm>
            <a:off x="7467282" y="843267"/>
            <a:ext cx="4115435" cy="5171466"/>
            <a:chOff x="7467282" y="843267"/>
            <a:chExt cx="4115435" cy="5171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8F7FF2-7DED-B44A-9AF6-87AAF2807F65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9" t="11122" r="11333" b="2"/>
            <a:stretch/>
          </p:blipFill>
          <p:spPr>
            <a:xfrm>
              <a:off x="7467282" y="843267"/>
              <a:ext cx="4115435" cy="3322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EB8799-1069-2D47-BAB5-6971F8350E3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8890" y="2649233"/>
              <a:ext cx="3365500" cy="3365500"/>
            </a:xfrm>
            <a:prstGeom prst="rect">
              <a:avLst/>
            </a:prstGeom>
          </p:spPr>
        </p:pic>
      </p:grp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B40E17F-03F8-F54B-93FC-39D99A0A3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00" y="3470937"/>
            <a:ext cx="4806950" cy="31465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5120D0-7D70-3B4E-BD2E-76FC743F3225}"/>
              </a:ext>
            </a:extLst>
          </p:cNvPr>
          <p:cNvGrpSpPr/>
          <p:nvPr/>
        </p:nvGrpSpPr>
        <p:grpSpPr>
          <a:xfrm>
            <a:off x="215800" y="4331983"/>
            <a:ext cx="10591900" cy="1943100"/>
            <a:chOff x="215800" y="4331983"/>
            <a:chExt cx="10591900" cy="1943100"/>
          </a:xfrm>
        </p:grpSpPr>
        <p:pic>
          <p:nvPicPr>
            <p:cNvPr id="13" name="Picture 12" descr="Chart, histogram&#10;&#10;Description automatically generated">
              <a:extLst>
                <a:ext uri="{FF2B5EF4-FFF2-40B4-BE49-F238E27FC236}">
                  <a16:creationId xmlns:a16="http://schemas.microsoft.com/office/drawing/2014/main" id="{A9548681-A636-5E4B-AD77-98FEB814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4331983"/>
              <a:ext cx="4711700" cy="19431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D56D45-27D8-DE4B-933B-066C0EF1B711}"/>
                </a:ext>
              </a:extLst>
            </p:cNvPr>
            <p:cNvSpPr/>
            <p:nvPr/>
          </p:nvSpPr>
          <p:spPr>
            <a:xfrm>
              <a:off x="215800" y="4331983"/>
              <a:ext cx="4806950" cy="560859"/>
            </a:xfrm>
            <a:prstGeom prst="rect">
              <a:avLst/>
            </a:prstGeom>
            <a:noFill/>
            <a:ln w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E1FECE64-0176-704B-9BCA-2A75DC288087}"/>
                </a:ext>
              </a:extLst>
            </p:cNvPr>
            <p:cNvSpPr/>
            <p:nvPr/>
          </p:nvSpPr>
          <p:spPr>
            <a:xfrm rot="1462233">
              <a:off x="5390147" y="4780547"/>
              <a:ext cx="593558" cy="5229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11864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Vibrational Features as Probes for Electronic Structure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732411-5811-6149-B604-2E606F99E3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766" y="1532560"/>
            <a:ext cx="5014554" cy="1354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8C4AE2-1495-FC43-8B50-3A6DEF8102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766" y="2782043"/>
            <a:ext cx="5014554" cy="14362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71546-0D64-644E-B0B3-C09CE0DF8C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05" y="4087070"/>
            <a:ext cx="5014555" cy="1490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757E35-3FDD-4243-A3DB-326CDC4A373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65" y="5457291"/>
            <a:ext cx="5014554" cy="1354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C5072C-718F-0A49-8B7F-3769C5046410}"/>
              </a:ext>
            </a:extLst>
          </p:cNvPr>
          <p:cNvSpPr txBox="1"/>
          <p:nvPr/>
        </p:nvSpPr>
        <p:spPr>
          <a:xfrm>
            <a:off x="5227320" y="1981871"/>
            <a:ext cx="293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Rephasing </a:t>
            </a:r>
          </a:p>
          <a:p>
            <a:r>
              <a:rPr lang="en-CZ" dirty="0"/>
              <a:t>positive frequency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476E60-2BB5-C14D-B573-838C197D02C6}"/>
              </a:ext>
            </a:extLst>
          </p:cNvPr>
          <p:cNvSpPr txBox="1"/>
          <p:nvPr/>
        </p:nvSpPr>
        <p:spPr>
          <a:xfrm>
            <a:off x="5237019" y="3067710"/>
            <a:ext cx="186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Rephasing </a:t>
            </a:r>
          </a:p>
          <a:p>
            <a:r>
              <a:rPr lang="en-CZ" dirty="0"/>
              <a:t>negative frequency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BF247D-184B-524D-B91F-0E60CE46179B}"/>
              </a:ext>
            </a:extLst>
          </p:cNvPr>
          <p:cNvSpPr txBox="1"/>
          <p:nvPr/>
        </p:nvSpPr>
        <p:spPr>
          <a:xfrm>
            <a:off x="5237019" y="4109663"/>
            <a:ext cx="191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CZ" dirty="0"/>
              <a:t>on-Rephasing </a:t>
            </a:r>
          </a:p>
          <a:p>
            <a:r>
              <a:rPr lang="en-CZ" dirty="0"/>
              <a:t>positive frequency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1D1CCC-384D-7B46-86DA-B666A12CA51E}"/>
              </a:ext>
            </a:extLst>
          </p:cNvPr>
          <p:cNvSpPr txBox="1"/>
          <p:nvPr/>
        </p:nvSpPr>
        <p:spPr>
          <a:xfrm>
            <a:off x="5237019" y="5637570"/>
            <a:ext cx="186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CZ" dirty="0"/>
              <a:t>on-Rephasing </a:t>
            </a:r>
          </a:p>
          <a:p>
            <a:r>
              <a:rPr lang="en-CZ" dirty="0"/>
              <a:t>negative frequency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F72CF7-5057-7343-B7C7-37A700023700}"/>
              </a:ext>
            </a:extLst>
          </p:cNvPr>
          <p:cNvGrpSpPr/>
          <p:nvPr/>
        </p:nvGrpSpPr>
        <p:grpSpPr>
          <a:xfrm>
            <a:off x="7747829" y="2015178"/>
            <a:ext cx="4064528" cy="4638055"/>
            <a:chOff x="7747829" y="2015178"/>
            <a:chExt cx="4064528" cy="46380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39C078-631F-9A44-BD94-21148EB0BA25}"/>
                </a:ext>
              </a:extLst>
            </p:cNvPr>
            <p:cNvGrpSpPr/>
            <p:nvPr/>
          </p:nvGrpSpPr>
          <p:grpSpPr>
            <a:xfrm>
              <a:off x="7747829" y="2015178"/>
              <a:ext cx="4064528" cy="4255675"/>
              <a:chOff x="7763872" y="2201755"/>
              <a:chExt cx="4064528" cy="425567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9020E8C-3BE1-5242-A549-F34E501D383A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63872" y="2782043"/>
                <a:ext cx="4064528" cy="3675387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9502A5-4495-9842-915F-5723D8C05C96}"/>
                  </a:ext>
                </a:extLst>
              </p:cNvPr>
              <p:cNvSpPr txBox="1"/>
              <p:nvPr/>
            </p:nvSpPr>
            <p:spPr>
              <a:xfrm>
                <a:off x="7964545" y="2201755"/>
                <a:ext cx="36631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Z" dirty="0"/>
                  <a:t>Peak amplitudes depend very weakly</a:t>
                </a:r>
              </a:p>
              <a:p>
                <a:r>
                  <a:rPr lang="en-CZ" dirty="0"/>
                  <a:t>on the HR factors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D166C6-2823-9A4F-80AD-4E20F4907030}"/>
                </a:ext>
              </a:extLst>
            </p:cNvPr>
            <p:cNvSpPr txBox="1"/>
            <p:nvPr/>
          </p:nvSpPr>
          <p:spPr>
            <a:xfrm>
              <a:off x="8260510" y="6283901"/>
              <a:ext cx="3039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Possibly indicative of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25" y="271767"/>
            <a:ext cx="9593283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B07F9-435D-6D46-A55E-0415261F369F}"/>
              </a:ext>
            </a:extLst>
          </p:cNvPr>
          <p:cNvSpPr txBox="1"/>
          <p:nvPr/>
        </p:nvSpPr>
        <p:spPr>
          <a:xfrm>
            <a:off x="793364" y="2036250"/>
            <a:ext cx="108652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2400" dirty="0"/>
              <a:t>Energy transfer and spectroscopic features rely on </a:t>
            </a:r>
            <a:r>
              <a:rPr lang="en-CZ" sz="2400" b="1" dirty="0">
                <a:solidFill>
                  <a:schemeClr val="accent1">
                    <a:lumMod val="75000"/>
                  </a:schemeClr>
                </a:solidFill>
              </a:rPr>
              <a:t>resonance between transitions</a:t>
            </a:r>
            <a:endParaRPr lang="en-CZ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2400" dirty="0"/>
              <a:t>Intramolecular vibrational modes provide additional resonances to fill energy gaps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s</a:t>
            </a:r>
            <a:r>
              <a:rPr lang="en-CZ" sz="2400" dirty="0"/>
              <a:t>upport fast energy transfer across large energy gaps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enable d</a:t>
            </a:r>
            <a:r>
              <a:rPr lang="en-CZ" sz="2400" dirty="0"/>
              <a:t>etrapping, trap crossing  and similar phenomena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2400" dirty="0"/>
              <a:t>Even outside of exact resonance, (measurable) vibronic delocalization takes place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2400" dirty="0"/>
              <a:t>Vibrational features in 2D spectra highlight unusual transitions allowed by weak vibronic delocalization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Z" sz="2400" dirty="0"/>
              <a:t>How strong electron-phonon coupling needs to be remains to be seen</a:t>
            </a:r>
            <a:endParaRPr lang="en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77095-FA65-9949-A423-A7456AD2267E}"/>
              </a:ext>
            </a:extLst>
          </p:cNvPr>
          <p:cNvSpPr/>
          <p:nvPr/>
        </p:nvSpPr>
        <p:spPr>
          <a:xfrm>
            <a:off x="716722" y="2745251"/>
            <a:ext cx="11018520" cy="150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B8C78-AEB0-D640-B406-0E29E0EE3163}"/>
              </a:ext>
            </a:extLst>
          </p:cNvPr>
          <p:cNvSpPr/>
          <p:nvPr/>
        </p:nvSpPr>
        <p:spPr>
          <a:xfrm>
            <a:off x="716722" y="4297680"/>
            <a:ext cx="10865236" cy="582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E8D853-29CC-2943-9B41-5AD954034E09}"/>
              </a:ext>
            </a:extLst>
          </p:cNvPr>
          <p:cNvSpPr/>
          <p:nvPr/>
        </p:nvSpPr>
        <p:spPr>
          <a:xfrm>
            <a:off x="716722" y="4848693"/>
            <a:ext cx="10865236" cy="103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7BB8A-E838-864F-B904-3B7D6E2CF73D}"/>
              </a:ext>
            </a:extLst>
          </p:cNvPr>
          <p:cNvSpPr/>
          <p:nvPr/>
        </p:nvSpPr>
        <p:spPr>
          <a:xfrm>
            <a:off x="793364" y="6069259"/>
            <a:ext cx="10865236" cy="103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844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5" name="Picture 4" descr="logo_gacr_cz_retina-250x86.png">
            <a:extLst>
              <a:ext uri="{FF2B5EF4-FFF2-40B4-BE49-F238E27FC236}">
                <a16:creationId xmlns:a16="http://schemas.microsoft.com/office/drawing/2014/main" id="{D172854E-7759-1948-B23E-E30FBD7AEB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076" y="4307159"/>
            <a:ext cx="2381250" cy="819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98AF5-4081-B847-9848-A0F46030DEA8}"/>
              </a:ext>
            </a:extLst>
          </p:cNvPr>
          <p:cNvSpPr txBox="1"/>
          <p:nvPr/>
        </p:nvSpPr>
        <p:spPr>
          <a:xfrm>
            <a:off x="264476" y="3915759"/>
            <a:ext cx="470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 from Czech Science Foundation (GACR)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D9EA9-D5E4-2741-9A1E-EA30410706DB}"/>
              </a:ext>
            </a:extLst>
          </p:cNvPr>
          <p:cNvSpPr txBox="1"/>
          <p:nvPr/>
        </p:nvSpPr>
        <p:spPr>
          <a:xfrm>
            <a:off x="287745" y="5311253"/>
            <a:ext cx="541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 fund – private fund for support of basic science</a:t>
            </a:r>
          </a:p>
        </p:txBody>
      </p:sp>
      <p:pic>
        <p:nvPicPr>
          <p:cNvPr id="8" name="Picture 2" descr="C:\Users\Tomas\Dropbox\A_Work\LECTURES\2015_01_Jablotron\logo-cs.png">
            <a:extLst>
              <a:ext uri="{FF2B5EF4-FFF2-40B4-BE49-F238E27FC236}">
                <a16:creationId xmlns:a16="http://schemas.microsoft.com/office/drawing/2014/main" id="{A5E6A1EB-6339-A348-A6CA-7A167811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076" y="5763931"/>
            <a:ext cx="2933700" cy="56197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43D2B1-5E8A-FA4B-9191-1B10E603B82D}"/>
              </a:ext>
            </a:extLst>
          </p:cNvPr>
          <p:cNvSpPr txBox="1"/>
          <p:nvPr/>
        </p:nvSpPr>
        <p:spPr>
          <a:xfrm>
            <a:off x="264476" y="1361214"/>
            <a:ext cx="42537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Research group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/>
              <a:t>Postdocs (all gone by the end of 2020):</a:t>
            </a:r>
          </a:p>
          <a:p>
            <a:r>
              <a:rPr lang="en-US" dirty="0"/>
              <a:t>Kieran Fox</a:t>
            </a:r>
          </a:p>
          <a:p>
            <a:r>
              <a:rPr lang="en-US" dirty="0" err="1"/>
              <a:t>Veljko</a:t>
            </a:r>
            <a:r>
              <a:rPr lang="en-US" dirty="0"/>
              <a:t> </a:t>
            </a:r>
            <a:r>
              <a:rPr lang="en-US" dirty="0" err="1"/>
              <a:t>Jankovič</a:t>
            </a:r>
            <a:endParaRPr lang="en-US" dirty="0"/>
          </a:p>
          <a:p>
            <a:r>
              <a:rPr lang="en-US" dirty="0"/>
              <a:t>Sue Ann Oh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PhD and Postdoc positions open from 2022</a:t>
            </a:r>
            <a:r>
              <a:rPr lang="cs-CZ" dirty="0"/>
              <a:t>				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09C61-4952-7240-8223-2FE048FC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91250" y="857250"/>
            <a:ext cx="6857999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392512-1F7E-4847-90EC-13623CD4146D}"/>
              </a:ext>
            </a:extLst>
          </p:cNvPr>
          <p:cNvSpPr/>
          <p:nvPr/>
        </p:nvSpPr>
        <p:spPr>
          <a:xfrm>
            <a:off x="7206933" y="1167335"/>
            <a:ext cx="4815840" cy="104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60D6C-2362-1746-A7C3-E15E69A70431}"/>
              </a:ext>
            </a:extLst>
          </p:cNvPr>
          <p:cNvSpPr txBox="1"/>
          <p:nvPr/>
        </p:nvSpPr>
        <p:spPr>
          <a:xfrm>
            <a:off x="7206933" y="1167335"/>
            <a:ext cx="481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3200" b="1" dirty="0">
                <a:solidFill>
                  <a:schemeClr val="bg1"/>
                </a:solidFill>
              </a:rPr>
              <a:t>Puebla, Mexico, 2019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The week before </a:t>
            </a:r>
            <a:r>
              <a:rPr lang="en-GB" sz="2400" b="1" dirty="0" err="1">
                <a:solidFill>
                  <a:schemeClr val="bg1"/>
                </a:solidFill>
              </a:rPr>
              <a:t>Dia</a:t>
            </a:r>
            <a:r>
              <a:rPr lang="en-GB" sz="2400" b="1" dirty="0">
                <a:solidFill>
                  <a:schemeClr val="bg1"/>
                </a:solidFill>
              </a:rPr>
              <a:t> de los </a:t>
            </a:r>
            <a:r>
              <a:rPr lang="en-GB" sz="2400" b="1" dirty="0" err="1">
                <a:solidFill>
                  <a:schemeClr val="bg1"/>
                </a:solidFill>
              </a:rPr>
              <a:t>muertos</a:t>
            </a:r>
            <a:endParaRPr lang="en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06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3D5-FB8C-864D-8583-8DF09EFB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72" y="24304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2042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7628-574F-1B4D-9A1B-BD35771A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Z" dirty="0"/>
              <a:t>A very biased selection of 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25741-86F1-B648-A020-AC1AC52CB4BE}"/>
              </a:ext>
            </a:extLst>
          </p:cNvPr>
          <p:cNvSpPr txBox="1"/>
          <p:nvPr/>
        </p:nvSpPr>
        <p:spPr>
          <a:xfrm>
            <a:off x="633351" y="1073171"/>
            <a:ext cx="109252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[1] </a:t>
            </a:r>
            <a:r>
              <a:rPr lang="en-CZ" dirty="0">
                <a:solidFill>
                  <a:schemeClr val="accent6"/>
                </a:solidFill>
              </a:rPr>
              <a:t>P. Malý, V. I. Novoderezhkin, R. van Grondelle, T. Mančal, </a:t>
            </a:r>
            <a:r>
              <a:rPr lang="en-CZ" i="1" dirty="0">
                <a:solidFill>
                  <a:schemeClr val="accent6"/>
                </a:solidFill>
              </a:rPr>
              <a:t>Electron-vibrational coupling decreases trapping by low-energy states in photosynthesis</a:t>
            </a:r>
            <a:r>
              <a:rPr lang="en-CZ" dirty="0">
                <a:solidFill>
                  <a:schemeClr val="accent6"/>
                </a:solidFill>
              </a:rPr>
              <a:t>, Chem. Phys. 522 (2019) 69</a:t>
            </a:r>
            <a:r>
              <a:rPr lang="en-CZ" dirty="0"/>
              <a:t>; DOI: </a:t>
            </a:r>
            <a:r>
              <a:rPr lang="en-CZ" dirty="0">
                <a:hlinkClick r:id="rId2"/>
              </a:rPr>
              <a:t>10.1016/j.chemphys.2019.02.011</a:t>
            </a:r>
            <a:endParaRPr lang="en-CZ" dirty="0"/>
          </a:p>
          <a:p>
            <a:r>
              <a:rPr lang="en-CZ" dirty="0"/>
              <a:t>[2] </a:t>
            </a:r>
            <a:r>
              <a:rPr lang="en-CZ" dirty="0">
                <a:solidFill>
                  <a:schemeClr val="accent6"/>
                </a:solidFill>
              </a:rPr>
              <a:t>J. Seibt, and T. Mančal, </a:t>
            </a:r>
            <a:r>
              <a:rPr lang="en-CZ" i="1" dirty="0">
                <a:solidFill>
                  <a:schemeClr val="accent6"/>
                </a:solidFill>
              </a:rPr>
              <a:t>Ultrafast energy transfer with competing channels: Non-equilibrium Foerster and Modified Redfield theories</a:t>
            </a:r>
            <a:r>
              <a:rPr lang="en-CZ" dirty="0">
                <a:solidFill>
                  <a:schemeClr val="accent6"/>
                </a:solidFill>
              </a:rPr>
              <a:t>, J. Chem. Phys. 146 (2017) 147109</a:t>
            </a:r>
            <a:r>
              <a:rPr lang="en-CZ" dirty="0"/>
              <a:t>; DOI: </a:t>
            </a:r>
            <a:r>
              <a:rPr lang="en-CZ" dirty="0">
                <a:hlinkClick r:id="rId3"/>
              </a:rPr>
              <a:t>10.1063/1.4981523</a:t>
            </a:r>
            <a:endParaRPr lang="en-CZ" dirty="0"/>
          </a:p>
          <a:p>
            <a:r>
              <a:rPr lang="en-CZ" dirty="0"/>
              <a:t>[3] </a:t>
            </a:r>
            <a:r>
              <a:rPr lang="en-CZ" dirty="0">
                <a:solidFill>
                  <a:schemeClr val="accent6"/>
                </a:solidFill>
              </a:rPr>
              <a:t>V. Perlík, J. Seibt, L. J. Cranston, R. J. Cogdell, C. N. Lincoln, J. Savolainen, F. Šanda, T. Mančal, J. Hauer, </a:t>
            </a:r>
            <a:r>
              <a:rPr lang="en-CZ" i="1" dirty="0">
                <a:solidFill>
                  <a:schemeClr val="accent6"/>
                </a:solidFill>
              </a:rPr>
              <a:t>Vibronic coupling explains the ultrafast carotenoid-to-bacteriochlorophyll energy transfer in natural and artificial light harvesters</a:t>
            </a:r>
            <a:r>
              <a:rPr lang="en-CZ" dirty="0">
                <a:solidFill>
                  <a:schemeClr val="accent6"/>
                </a:solidFill>
              </a:rPr>
              <a:t>, J. Chem. Phys. 142 (2015) 2012434</a:t>
            </a:r>
            <a:r>
              <a:rPr lang="en-CZ" dirty="0"/>
              <a:t>;  DOI:  </a:t>
            </a:r>
            <a:r>
              <a:rPr lang="en-CZ" dirty="0">
                <a:hlinkClick r:id="rId4"/>
              </a:rPr>
              <a:t>10.1063/1.4919548</a:t>
            </a:r>
            <a:r>
              <a:rPr lang="en-CZ" dirty="0"/>
              <a:t> (</a:t>
            </a:r>
            <a:r>
              <a:rPr lang="en-CZ" dirty="0">
                <a:hlinkClick r:id="rId5"/>
              </a:rPr>
              <a:t>arXiv:1502.06271</a:t>
            </a:r>
            <a:r>
              <a:rPr lang="en-CZ" dirty="0"/>
              <a:t>)</a:t>
            </a:r>
          </a:p>
          <a:p>
            <a:r>
              <a:rPr lang="en-CZ" dirty="0"/>
              <a:t>[4] </a:t>
            </a:r>
            <a:r>
              <a:rPr lang="en-CZ" dirty="0">
                <a:solidFill>
                  <a:schemeClr val="accent2"/>
                </a:solidFill>
              </a:rPr>
              <a:t>T. Mančal, J. Dostál, J. Pšenčík, and D. Zigmantas, </a:t>
            </a:r>
            <a:r>
              <a:rPr lang="en-CZ" i="1" dirty="0">
                <a:solidFill>
                  <a:schemeClr val="accent2"/>
                </a:solidFill>
              </a:rPr>
              <a:t>Transfer of Vibrational Coherence Through Incoherent Energy Transfer Process in Förster Limit</a:t>
            </a:r>
            <a:r>
              <a:rPr lang="en-CZ" dirty="0">
                <a:solidFill>
                  <a:schemeClr val="accent2"/>
                </a:solidFill>
              </a:rPr>
              <a:t>, Can. J. Chemistry 92 (2014) 135</a:t>
            </a:r>
            <a:r>
              <a:rPr lang="en-CZ" dirty="0"/>
              <a:t>;</a:t>
            </a:r>
            <a:r>
              <a:rPr lang="en-CZ" dirty="0">
                <a:solidFill>
                  <a:schemeClr val="accent2"/>
                </a:solidFill>
              </a:rPr>
              <a:t> </a:t>
            </a:r>
            <a:r>
              <a:rPr lang="en-CZ" dirty="0"/>
              <a:t>DOI:  </a:t>
            </a:r>
            <a:r>
              <a:rPr lang="en-CZ" dirty="0">
                <a:hlinkClick r:id="rId6"/>
              </a:rPr>
              <a:t>10.1139/cjc-2013-0351</a:t>
            </a:r>
            <a:endParaRPr lang="en-CZ" dirty="0"/>
          </a:p>
          <a:p>
            <a:r>
              <a:rPr lang="en-CZ" dirty="0"/>
              <a:t>[5] </a:t>
            </a:r>
            <a:r>
              <a:rPr lang="en-CZ" dirty="0">
                <a:solidFill>
                  <a:schemeClr val="accent2"/>
                </a:solidFill>
              </a:rPr>
              <a:t>A. Chenu, N. Christensson, H. K. Kauffmann and T. Mančal, </a:t>
            </a:r>
            <a:r>
              <a:rPr lang="en-CZ" i="1" dirty="0">
                <a:solidFill>
                  <a:schemeClr val="accent2"/>
                </a:solidFill>
              </a:rPr>
              <a:t>Enhancement of Vibronic and Ground-State Vibrational Coherences in 2D Spectra of Photosynthetic Complexes</a:t>
            </a:r>
            <a:r>
              <a:rPr lang="en-CZ" dirty="0">
                <a:solidFill>
                  <a:schemeClr val="accent2"/>
                </a:solidFill>
              </a:rPr>
              <a:t>, Sci. Rep. 3 (2013) 2029</a:t>
            </a:r>
            <a:r>
              <a:rPr lang="en-CZ" dirty="0"/>
              <a:t>; DOI:  </a:t>
            </a:r>
            <a:r>
              <a:rPr lang="en-CZ" dirty="0">
                <a:hlinkClick r:id="rId7"/>
              </a:rPr>
              <a:t>10.1038/srep02029</a:t>
            </a:r>
            <a:r>
              <a:rPr lang="en-CZ" dirty="0"/>
              <a:t>, (</a:t>
            </a:r>
            <a:r>
              <a:rPr lang="en-CZ" dirty="0">
                <a:hlinkClick r:id="rId8"/>
              </a:rPr>
              <a:t>arXiv:1211.4397v1</a:t>
            </a:r>
            <a:r>
              <a:rPr lang="en-CZ" dirty="0"/>
              <a:t>)</a:t>
            </a:r>
          </a:p>
          <a:p>
            <a:r>
              <a:rPr lang="en-CZ" dirty="0"/>
              <a:t>[6] </a:t>
            </a:r>
            <a:r>
              <a:rPr lang="en-CZ" dirty="0">
                <a:solidFill>
                  <a:schemeClr val="accent2"/>
                </a:solidFill>
              </a:rPr>
              <a:t>N. Christensson, H. F. Kauffmann, Tonu Pullerits and T. Mančal, </a:t>
            </a:r>
            <a:r>
              <a:rPr lang="en-CZ" i="1" dirty="0">
                <a:solidFill>
                  <a:schemeClr val="accent2"/>
                </a:solidFill>
              </a:rPr>
              <a:t>Origin of Long-Lived Coherences in Light-Harvesting Complexes</a:t>
            </a:r>
            <a:r>
              <a:rPr lang="en-CZ" dirty="0">
                <a:solidFill>
                  <a:schemeClr val="accent2"/>
                </a:solidFill>
              </a:rPr>
              <a:t>, J. Phys. Chem. B 116 (2012) 7449</a:t>
            </a:r>
            <a:r>
              <a:rPr lang="en-CZ" dirty="0"/>
              <a:t>; DOI:  </a:t>
            </a:r>
            <a:r>
              <a:rPr lang="en-CZ" dirty="0">
                <a:hlinkClick r:id="rId9"/>
              </a:rPr>
              <a:t>10.1021/jp304649c</a:t>
            </a:r>
            <a:r>
              <a:rPr lang="en-CZ" dirty="0"/>
              <a:t>, (</a:t>
            </a:r>
            <a:r>
              <a:rPr lang="en-CZ" dirty="0">
                <a:hlinkClick r:id="rId10"/>
              </a:rPr>
              <a:t>arXiv:1201.6325v1</a:t>
            </a:r>
            <a:r>
              <a:rPr lang="en-CZ" dirty="0"/>
              <a:t>)</a:t>
            </a:r>
          </a:p>
          <a:p>
            <a:r>
              <a:rPr lang="en-CZ" dirty="0"/>
              <a:t>[7] </a:t>
            </a:r>
            <a:r>
              <a:rPr lang="en-CZ" dirty="0">
                <a:solidFill>
                  <a:schemeClr val="accent2"/>
                </a:solidFill>
              </a:rPr>
              <a:t>T. Mančal, N. Christensson, V. Lukes, F. Milota, O. Bixner, H. F. Kauffmann and J. Hauer, </a:t>
            </a:r>
            <a:r>
              <a:rPr lang="en-CZ" i="1" dirty="0">
                <a:solidFill>
                  <a:schemeClr val="accent2"/>
                </a:solidFill>
              </a:rPr>
              <a:t>System-dependent Signatures of Electronic and Vibrational Coherences in Electronic 2D-Spectra</a:t>
            </a:r>
            <a:r>
              <a:rPr lang="en-CZ" dirty="0">
                <a:solidFill>
                  <a:schemeClr val="accent2"/>
                </a:solidFill>
              </a:rPr>
              <a:t>, J. Phys. Chem. Lett. 3 (2012) 1494</a:t>
            </a:r>
            <a:r>
              <a:rPr lang="en-CZ" dirty="0"/>
              <a:t>; DOI: </a:t>
            </a:r>
            <a:r>
              <a:rPr lang="en-CZ" dirty="0">
                <a:hlinkClick r:id="rId11"/>
              </a:rPr>
              <a:t>10.1021/jz300362k</a:t>
            </a:r>
            <a:endParaRPr lang="en-CZ" dirty="0"/>
          </a:p>
          <a:p>
            <a:r>
              <a:rPr lang="en-CZ" dirty="0"/>
              <a:t>[8] </a:t>
            </a:r>
            <a:r>
              <a:rPr lang="en-CZ" dirty="0">
                <a:solidFill>
                  <a:schemeClr val="accent2"/>
                </a:solidFill>
              </a:rPr>
              <a:t>A. Nemeth, F. Milota, T. Mančal, V. Lukeš, H. Kauffmann and J. Sperling, </a:t>
            </a:r>
            <a:r>
              <a:rPr lang="en-CZ" i="1" dirty="0">
                <a:solidFill>
                  <a:schemeClr val="accent2"/>
                </a:solidFill>
              </a:rPr>
              <a:t>Vibronic modulation of lineshapes in two-dimensional electronic spectra</a:t>
            </a:r>
            <a:r>
              <a:rPr lang="en-CZ" dirty="0">
                <a:solidFill>
                  <a:schemeClr val="accent2"/>
                </a:solidFill>
              </a:rPr>
              <a:t>, Chem. Phys. Lett. 459 (2008) 94</a:t>
            </a:r>
            <a:r>
              <a:rPr lang="en-CZ" dirty="0"/>
              <a:t>; DOI: </a:t>
            </a:r>
            <a:r>
              <a:rPr lang="en-CZ" dirty="0">
                <a:hlinkClick r:id="rId12"/>
              </a:rPr>
              <a:t>10.1016/j.cplett.2008.05.057</a:t>
            </a:r>
            <a:r>
              <a:rPr lang="en-CZ" dirty="0">
                <a:effectLst/>
              </a:rPr>
              <a:t> </a:t>
            </a:r>
            <a:endParaRPr lang="en-CZ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F17848C-E274-E04B-BF7D-51AECA677083}"/>
              </a:ext>
            </a:extLst>
          </p:cNvPr>
          <p:cNvSpPr/>
          <p:nvPr/>
        </p:nvSpPr>
        <p:spPr>
          <a:xfrm>
            <a:off x="157163" y="2171700"/>
            <a:ext cx="476188" cy="3714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6091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6C19-DFB4-EA45-8D63-2151BBCD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838"/>
            <a:ext cx="10515600" cy="1325563"/>
          </a:xfrm>
        </p:spPr>
        <p:txBody>
          <a:bodyPr/>
          <a:lstStyle/>
          <a:p>
            <a:pPr algn="ctr"/>
            <a:r>
              <a:rPr lang="en-CZ" b="1" dirty="0">
                <a:solidFill>
                  <a:schemeClr val="bg1"/>
                </a:solidFill>
              </a:rPr>
              <a:t>Excitation Energy Transfer in Photosynthesis:</a:t>
            </a:r>
            <a:br>
              <a:rPr lang="en-CZ" b="1" dirty="0">
                <a:solidFill>
                  <a:schemeClr val="bg1"/>
                </a:solidFill>
              </a:rPr>
            </a:br>
            <a:r>
              <a:rPr lang="en-CZ" b="1" dirty="0">
                <a:solidFill>
                  <a:schemeClr val="bg1"/>
                </a:solidFill>
              </a:rPr>
              <a:t>Traditional View</a:t>
            </a:r>
          </a:p>
        </p:txBody>
      </p:sp>
    </p:spTree>
    <p:extLst>
      <p:ext uri="{BB962C8B-B14F-4D97-AF65-F5344CB8AC3E}">
        <p14:creationId xmlns:p14="http://schemas.microsoft.com/office/powerpoint/2010/main" val="401800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3C4D2-E7D9-C241-9CBE-58489F8D3235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Energy Transfer in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(Photosynthetic) Molecular Aggregates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831EF-45F5-0D4B-8E1D-9BDFC635802B}"/>
              </a:ext>
            </a:extLst>
          </p:cNvPr>
          <p:cNvSpPr txBox="1"/>
          <p:nvPr/>
        </p:nvSpPr>
        <p:spPr>
          <a:xfrm>
            <a:off x="381000" y="2104999"/>
            <a:ext cx="438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Photosynthetic antennae – e.g. LH1/RC, LH2</a:t>
            </a:r>
          </a:p>
        </p:txBody>
      </p:sp>
      <p:pic>
        <p:nvPicPr>
          <p:cNvPr id="13" name="Picture 3" descr="bio3peps">
            <a:extLst>
              <a:ext uri="{FF2B5EF4-FFF2-40B4-BE49-F238E27FC236}">
                <a16:creationId xmlns:a16="http://schemas.microsoft.com/office/drawing/2014/main" id="{44911277-1151-B64A-BD45-13216001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04999"/>
            <a:ext cx="5097780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DDB5B1-392B-7947-A11D-F310BC807B92}"/>
              </a:ext>
            </a:extLst>
          </p:cNvPr>
          <p:cNvSpPr/>
          <p:nvPr/>
        </p:nvSpPr>
        <p:spPr>
          <a:xfrm>
            <a:off x="6586847" y="3793067"/>
            <a:ext cx="1862886" cy="1625600"/>
          </a:xfrm>
          <a:prstGeom prst="rect">
            <a:avLst/>
          </a:prstGeom>
          <a:solidFill>
            <a:schemeClr val="accent1"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C29E22-4389-AE4B-B026-2817940E2482}"/>
              </a:ext>
            </a:extLst>
          </p:cNvPr>
          <p:cNvCxnSpPr>
            <a:cxnSpLocks/>
          </p:cNvCxnSpPr>
          <p:nvPr/>
        </p:nvCxnSpPr>
        <p:spPr>
          <a:xfrm flipH="1" flipV="1">
            <a:off x="541866" y="2692399"/>
            <a:ext cx="6044981" cy="108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FBC960-3E99-A949-94D8-1E5AB2A97B0C}"/>
              </a:ext>
            </a:extLst>
          </p:cNvPr>
          <p:cNvCxnSpPr>
            <a:cxnSpLocks/>
          </p:cNvCxnSpPr>
          <p:nvPr/>
        </p:nvCxnSpPr>
        <p:spPr>
          <a:xfrm flipH="1" flipV="1">
            <a:off x="5582838" y="2743198"/>
            <a:ext cx="2866896" cy="1049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B2E538-E013-B342-AFFA-C62896208730}"/>
              </a:ext>
            </a:extLst>
          </p:cNvPr>
          <p:cNvCxnSpPr>
            <a:cxnSpLocks/>
          </p:cNvCxnSpPr>
          <p:nvPr/>
        </p:nvCxnSpPr>
        <p:spPr>
          <a:xfrm flipH="1">
            <a:off x="541867" y="5401735"/>
            <a:ext cx="6053444" cy="121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69EBC1-8753-DD4C-81A5-AC8D7FDF7D89}"/>
              </a:ext>
            </a:extLst>
          </p:cNvPr>
          <p:cNvCxnSpPr>
            <a:cxnSpLocks/>
          </p:cNvCxnSpPr>
          <p:nvPr/>
        </p:nvCxnSpPr>
        <p:spPr>
          <a:xfrm flipH="1">
            <a:off x="5537197" y="5401734"/>
            <a:ext cx="2912538" cy="120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F5B0B8F-52F4-2F45-96E7-3512EAAE477B}"/>
              </a:ext>
            </a:extLst>
          </p:cNvPr>
          <p:cNvSpPr/>
          <p:nvPr/>
        </p:nvSpPr>
        <p:spPr>
          <a:xfrm>
            <a:off x="557624" y="2709333"/>
            <a:ext cx="5025212" cy="391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9" descr="lh2.png">
            <a:extLst>
              <a:ext uri="{FF2B5EF4-FFF2-40B4-BE49-F238E27FC236}">
                <a16:creationId xmlns:a16="http://schemas.microsoft.com/office/drawing/2014/main" id="{BC9E3010-99FE-064C-A8D1-F85C2497B8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65" y="2743198"/>
            <a:ext cx="4933932" cy="38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30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Space and Energy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Domain Transfers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206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How is this physics?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B3D4C7-007B-7C4E-8EA6-7813E6347A77}"/>
              </a:ext>
            </a:extLst>
          </p:cNvPr>
          <p:cNvSpPr/>
          <p:nvPr/>
        </p:nvSpPr>
        <p:spPr>
          <a:xfrm>
            <a:off x="557624" y="2709333"/>
            <a:ext cx="5115043" cy="391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" name="Picture 38" descr="lh2.png">
            <a:extLst>
              <a:ext uri="{FF2B5EF4-FFF2-40B4-BE49-F238E27FC236}">
                <a16:creationId xmlns:a16="http://schemas.microsoft.com/office/drawing/2014/main" id="{D938BF83-B2BE-DF4D-8868-961D88839F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265" y="2743198"/>
            <a:ext cx="4933932" cy="38608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FEB3C0E-0A4D-1044-968F-1A4A8AE88617}"/>
              </a:ext>
            </a:extLst>
          </p:cNvPr>
          <p:cNvGrpSpPr/>
          <p:nvPr/>
        </p:nvGrpSpPr>
        <p:grpSpPr>
          <a:xfrm>
            <a:off x="5981700" y="997527"/>
            <a:ext cx="5791200" cy="5391937"/>
            <a:chOff x="0" y="4191000"/>
            <a:chExt cx="5791200" cy="5391937"/>
          </a:xfrm>
        </p:grpSpPr>
        <p:pic>
          <p:nvPicPr>
            <p:cNvPr id="14" name="Obrázek 2" descr="fig03.eps">
              <a:extLst>
                <a:ext uri="{FF2B5EF4-FFF2-40B4-BE49-F238E27FC236}">
                  <a16:creationId xmlns:a16="http://schemas.microsoft.com/office/drawing/2014/main" id="{7C61F858-5A13-0D45-9F02-7D46426D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30" y="4191000"/>
              <a:ext cx="5280019" cy="53919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0BE92D-21A7-9841-AD71-C604D1D40A6B}"/>
                </a:ext>
              </a:extLst>
            </p:cNvPr>
            <p:cNvSpPr/>
            <p:nvPr/>
          </p:nvSpPr>
          <p:spPr>
            <a:xfrm>
              <a:off x="0" y="6477000"/>
              <a:ext cx="5791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74C54E-5B74-B94B-9DF4-1A11B9950EF7}"/>
              </a:ext>
            </a:extLst>
          </p:cNvPr>
          <p:cNvSpPr/>
          <p:nvPr/>
        </p:nvSpPr>
        <p:spPr>
          <a:xfrm>
            <a:off x="6570133" y="804068"/>
            <a:ext cx="609600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8E12E90-1AC2-B84B-B237-13BFF202C7B1}"/>
              </a:ext>
            </a:extLst>
          </p:cNvPr>
          <p:cNvSpPr/>
          <p:nvPr/>
        </p:nvSpPr>
        <p:spPr>
          <a:xfrm>
            <a:off x="5147841" y="2800157"/>
            <a:ext cx="1168403" cy="966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C68EE-982B-6941-96D3-5CCD31A783E6}"/>
              </a:ext>
            </a:extLst>
          </p:cNvPr>
          <p:cNvSpPr txBox="1"/>
          <p:nvPr/>
        </p:nvSpPr>
        <p:spPr>
          <a:xfrm>
            <a:off x="7457873" y="571176"/>
            <a:ext cx="423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Simplification into exciton transfer problem</a:t>
            </a:r>
          </a:p>
        </p:txBody>
      </p:sp>
    </p:spTree>
    <p:extLst>
      <p:ext uri="{BB962C8B-B14F-4D97-AF65-F5344CB8AC3E}">
        <p14:creationId xmlns:p14="http://schemas.microsoft.com/office/powerpoint/2010/main" val="3972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lh2.png">
            <a:extLst>
              <a:ext uri="{FF2B5EF4-FFF2-40B4-BE49-F238E27FC236}">
                <a16:creationId xmlns:a16="http://schemas.microsoft.com/office/drawing/2014/main" id="{449CA17A-2E23-7641-8799-C0ECDCCD49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3606" y="3979986"/>
            <a:ext cx="3255513" cy="2547439"/>
          </a:xfrm>
          <a:prstGeom prst="rect">
            <a:avLst/>
          </a:prstGeom>
        </p:spPr>
      </p:pic>
      <p:pic>
        <p:nvPicPr>
          <p:cNvPr id="35" name="Picture 34" descr="lh2.png">
            <a:extLst>
              <a:ext uri="{FF2B5EF4-FFF2-40B4-BE49-F238E27FC236}">
                <a16:creationId xmlns:a16="http://schemas.microsoft.com/office/drawing/2014/main" id="{D39952F4-6A68-A343-9202-15AFB5951B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361" y="3940785"/>
            <a:ext cx="3255513" cy="25474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Spatial Energy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340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Naïve formulation of the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4C54E-5B74-B94B-9DF4-1A11B9950EF7}"/>
              </a:ext>
            </a:extLst>
          </p:cNvPr>
          <p:cNvSpPr/>
          <p:nvPr/>
        </p:nvSpPr>
        <p:spPr>
          <a:xfrm>
            <a:off x="6570133" y="804068"/>
            <a:ext cx="609600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664760-820C-5246-9198-24C68B5B9A17}"/>
              </a:ext>
            </a:extLst>
          </p:cNvPr>
          <p:cNvSpPr/>
          <p:nvPr/>
        </p:nvSpPr>
        <p:spPr>
          <a:xfrm>
            <a:off x="1270000" y="3081867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1264ED-7468-DC45-A688-99F328E868E9}"/>
              </a:ext>
            </a:extLst>
          </p:cNvPr>
          <p:cNvSpPr/>
          <p:nvPr/>
        </p:nvSpPr>
        <p:spPr>
          <a:xfrm>
            <a:off x="1515533" y="3918003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0D227B-E30D-4F45-9648-AEBD23385B15}"/>
              </a:ext>
            </a:extLst>
          </p:cNvPr>
          <p:cNvSpPr/>
          <p:nvPr/>
        </p:nvSpPr>
        <p:spPr>
          <a:xfrm>
            <a:off x="2082299" y="3310467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7AB553-A56A-9140-A0C5-38EC7A755CCF}"/>
              </a:ext>
            </a:extLst>
          </p:cNvPr>
          <p:cNvSpPr/>
          <p:nvPr/>
        </p:nvSpPr>
        <p:spPr>
          <a:xfrm>
            <a:off x="2327832" y="4375203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4067FD-B065-FC49-B3F8-679A2E0B91C3}"/>
              </a:ext>
            </a:extLst>
          </p:cNvPr>
          <p:cNvSpPr/>
          <p:nvPr/>
        </p:nvSpPr>
        <p:spPr>
          <a:xfrm>
            <a:off x="2928465" y="3630137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488B8C-474D-7C42-B9B9-C5C83C1C27DA}"/>
              </a:ext>
            </a:extLst>
          </p:cNvPr>
          <p:cNvSpPr/>
          <p:nvPr/>
        </p:nvSpPr>
        <p:spPr>
          <a:xfrm>
            <a:off x="3215329" y="2683732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C1F38AC-8B1D-2944-A643-50AFEAAB1621}"/>
              </a:ext>
            </a:extLst>
          </p:cNvPr>
          <p:cNvCxnSpPr>
            <a:stCxn id="8" idx="0"/>
            <a:endCxn id="17" idx="7"/>
          </p:cNvCxnSpPr>
          <p:nvPr/>
        </p:nvCxnSpPr>
        <p:spPr>
          <a:xfrm rot="16200000" flipH="1">
            <a:off x="1860714" y="2736686"/>
            <a:ext cx="295555" cy="985917"/>
          </a:xfrm>
          <a:prstGeom prst="curvedConnector3">
            <a:avLst>
              <a:gd name="adj1" fmla="val -773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2048299D-E613-2843-B15C-2D0B03C889C1}"/>
              </a:ext>
            </a:extLst>
          </p:cNvPr>
          <p:cNvCxnSpPr/>
          <p:nvPr/>
        </p:nvCxnSpPr>
        <p:spPr>
          <a:xfrm rot="16200000" flipH="1">
            <a:off x="2673013" y="3090594"/>
            <a:ext cx="295555" cy="985917"/>
          </a:xfrm>
          <a:prstGeom prst="curvedConnector3">
            <a:avLst>
              <a:gd name="adj1" fmla="val -773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90DA26-1C28-4C4E-8D06-399056883D7B}"/>
              </a:ext>
            </a:extLst>
          </p:cNvPr>
          <p:cNvSpPr txBox="1"/>
          <p:nvPr/>
        </p:nvSpPr>
        <p:spPr>
          <a:xfrm>
            <a:off x="4601260" y="2113264"/>
            <a:ext cx="393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connected by energy transfer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3BBDD-B83F-A847-A879-C8267B5348D3}"/>
                  </a:ext>
                </a:extLst>
              </p:cNvPr>
              <p:cNvSpPr txBox="1"/>
              <p:nvPr/>
            </p:nvSpPr>
            <p:spPr>
              <a:xfrm>
                <a:off x="5647266" y="2971800"/>
                <a:ext cx="182441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3BBDD-B83F-A847-A879-C8267B534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266" y="2971800"/>
                <a:ext cx="1824410" cy="672172"/>
              </a:xfrm>
              <a:prstGeom prst="rect">
                <a:avLst/>
              </a:prstGeom>
              <a:blipFill>
                <a:blip r:embed="rId4"/>
                <a:stretch>
                  <a:fillRect l="-2778" t="-142593" b="-198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827DB7A-9B0C-C04F-A928-B0A4FF3C040E}"/>
              </a:ext>
            </a:extLst>
          </p:cNvPr>
          <p:cNvSpPr txBox="1"/>
          <p:nvPr/>
        </p:nvSpPr>
        <p:spPr>
          <a:xfrm>
            <a:off x="1194301" y="3435774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B128BF-330B-894A-91EC-7DC27669CCB0}"/>
              </a:ext>
            </a:extLst>
          </p:cNvPr>
          <p:cNvSpPr txBox="1"/>
          <p:nvPr/>
        </p:nvSpPr>
        <p:spPr>
          <a:xfrm>
            <a:off x="1397500" y="4299002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8D1CC8-CDC5-024B-89F8-114241B0EEF0}"/>
              </a:ext>
            </a:extLst>
          </p:cNvPr>
          <p:cNvSpPr txBox="1"/>
          <p:nvPr/>
        </p:nvSpPr>
        <p:spPr>
          <a:xfrm>
            <a:off x="2378632" y="3724668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8B674-9E53-B743-AC0F-BD506D9519C7}"/>
              </a:ext>
            </a:extLst>
          </p:cNvPr>
          <p:cNvSpPr txBox="1"/>
          <p:nvPr/>
        </p:nvSpPr>
        <p:spPr>
          <a:xfrm>
            <a:off x="2597074" y="4845173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D60618-2337-B04A-B011-AF07C5711B78}"/>
              </a:ext>
            </a:extLst>
          </p:cNvPr>
          <p:cNvSpPr txBox="1"/>
          <p:nvPr/>
        </p:nvSpPr>
        <p:spPr>
          <a:xfrm>
            <a:off x="3248460" y="4060678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CA85DE-93A7-F547-BD44-FB2C6FDF678E}"/>
              </a:ext>
            </a:extLst>
          </p:cNvPr>
          <p:cNvSpPr txBox="1"/>
          <p:nvPr/>
        </p:nvSpPr>
        <p:spPr>
          <a:xfrm>
            <a:off x="3551432" y="3095386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747A4F-A4FF-9744-9A1D-D38F1B8DD845}"/>
              </a:ext>
            </a:extLst>
          </p:cNvPr>
          <p:cNvSpPr txBox="1"/>
          <p:nvPr/>
        </p:nvSpPr>
        <p:spPr>
          <a:xfrm>
            <a:off x="1877674" y="2483935"/>
            <a:ext cx="50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baseline="-25000" dirty="0"/>
              <a:t>31</a:t>
            </a:r>
            <a:endParaRPr lang="cs-C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2CF6B0-32BF-4D41-A092-7AAB676C2A36}"/>
              </a:ext>
            </a:extLst>
          </p:cNvPr>
          <p:cNvSpPr txBox="1"/>
          <p:nvPr/>
        </p:nvSpPr>
        <p:spPr>
          <a:xfrm>
            <a:off x="2759865" y="3178546"/>
            <a:ext cx="50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baseline="-25000" dirty="0"/>
              <a:t>53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AC2F5E-2E56-5B49-B8BF-879589C7ED26}"/>
                  </a:ext>
                </a:extLst>
              </p:cNvPr>
              <p:cNvSpPr txBox="1"/>
              <p:nvPr/>
            </p:nvSpPr>
            <p:spPr>
              <a:xfrm>
                <a:off x="8468224" y="2683732"/>
                <a:ext cx="3723776" cy="93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random walk problem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Its continuous limit is diffusion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“Distance” travelled grows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AC2F5E-2E56-5B49-B8BF-879589C7E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24" y="2683732"/>
                <a:ext cx="3723776" cy="939424"/>
              </a:xfrm>
              <a:prstGeom prst="rect">
                <a:avLst/>
              </a:prstGeom>
              <a:blipFill>
                <a:blip r:embed="rId5"/>
                <a:stretch>
                  <a:fillRect l="-1020" t="-1333" b="-9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8AFD617-38B4-354D-9B47-A31D9077B5AC}"/>
              </a:ext>
            </a:extLst>
          </p:cNvPr>
          <p:cNvSpPr txBox="1"/>
          <p:nvPr/>
        </p:nvSpPr>
        <p:spPr>
          <a:xfrm>
            <a:off x="311764" y="5359187"/>
            <a:ext cx="24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Where does this apply?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8BB303-53CC-094D-B324-471E3A4E7C76}"/>
              </a:ext>
            </a:extLst>
          </p:cNvPr>
          <p:cNvSpPr txBox="1"/>
          <p:nvPr/>
        </p:nvSpPr>
        <p:spPr>
          <a:xfrm>
            <a:off x="508000" y="5909733"/>
            <a:ext cx="4784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antennae complexes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individual weakly coupled molecules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16C3536-9FF5-7949-B674-337076B28039}"/>
              </a:ext>
            </a:extLst>
          </p:cNvPr>
          <p:cNvSpPr/>
          <p:nvPr/>
        </p:nvSpPr>
        <p:spPr>
          <a:xfrm>
            <a:off x="5689600" y="5638800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B2701179-4D07-3A40-9ED3-710C610F9AD0}"/>
              </a:ext>
            </a:extLst>
          </p:cNvPr>
          <p:cNvSpPr/>
          <p:nvPr/>
        </p:nvSpPr>
        <p:spPr>
          <a:xfrm rot="20414379">
            <a:off x="6638813" y="5754516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77F46DAD-27B3-E74F-A910-A243AFC95C3C}"/>
              </a:ext>
            </a:extLst>
          </p:cNvPr>
          <p:cNvSpPr/>
          <p:nvPr/>
        </p:nvSpPr>
        <p:spPr>
          <a:xfrm rot="19410680">
            <a:off x="7504269" y="5537669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22048EB-DAEE-004B-B3E5-3F46AD25604C}"/>
              </a:ext>
            </a:extLst>
          </p:cNvPr>
          <p:cNvSpPr/>
          <p:nvPr/>
        </p:nvSpPr>
        <p:spPr>
          <a:xfrm rot="622466" flipV="1">
            <a:off x="7619861" y="3844289"/>
            <a:ext cx="1368708" cy="442564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3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35728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Spatial Energy Transfer: Energy Conservation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50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Energy transfer between weakly coupled pigments</a:t>
            </a:r>
          </a:p>
        </p:txBody>
      </p:sp>
      <p:pic>
        <p:nvPicPr>
          <p:cNvPr id="37" name="Picture 36" descr="lh2.png">
            <a:extLst>
              <a:ext uri="{FF2B5EF4-FFF2-40B4-BE49-F238E27FC236}">
                <a16:creationId xmlns:a16="http://schemas.microsoft.com/office/drawing/2014/main" id="{2E35BC70-0BC8-F846-B4A9-32747BD6D3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74331"/>
            <a:ext cx="3255513" cy="2547439"/>
          </a:xfrm>
          <a:prstGeom prst="rect">
            <a:avLst/>
          </a:prstGeom>
        </p:spPr>
      </p:pic>
      <p:sp>
        <p:nvSpPr>
          <p:cNvPr id="45" name="Freeform 44">
            <a:extLst>
              <a:ext uri="{FF2B5EF4-FFF2-40B4-BE49-F238E27FC236}">
                <a16:creationId xmlns:a16="http://schemas.microsoft.com/office/drawing/2014/main" id="{B16C3536-9FF5-7949-B674-337076B28039}"/>
              </a:ext>
            </a:extLst>
          </p:cNvPr>
          <p:cNvSpPr/>
          <p:nvPr/>
        </p:nvSpPr>
        <p:spPr>
          <a:xfrm>
            <a:off x="880235" y="4164190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B2701179-4D07-3A40-9ED3-710C610F9AD0}"/>
              </a:ext>
            </a:extLst>
          </p:cNvPr>
          <p:cNvSpPr/>
          <p:nvPr/>
        </p:nvSpPr>
        <p:spPr>
          <a:xfrm rot="20414379">
            <a:off x="1829448" y="4279906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77F46DAD-27B3-E74F-A910-A243AFC95C3C}"/>
              </a:ext>
            </a:extLst>
          </p:cNvPr>
          <p:cNvSpPr/>
          <p:nvPr/>
        </p:nvSpPr>
        <p:spPr>
          <a:xfrm rot="19410680">
            <a:off x="2694904" y="4063059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A6FC7-EB2B-934A-9484-82F217439495}"/>
              </a:ext>
            </a:extLst>
          </p:cNvPr>
          <p:cNvSpPr txBox="1"/>
          <p:nvPr/>
        </p:nvSpPr>
        <p:spPr>
          <a:xfrm>
            <a:off x="4644293" y="2641184"/>
            <a:ext cx="709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Förster</a:t>
            </a:r>
            <a:r>
              <a:rPr lang="en-US" dirty="0"/>
              <a:t> resonance energy transfer: 	second order perturbation theory </a:t>
            </a:r>
          </a:p>
          <a:p>
            <a:r>
              <a:rPr lang="en-US" dirty="0"/>
              <a:t>				Fermi Golden rule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F3B85-2F3F-BE45-B936-F9692C06A34A}"/>
              </a:ext>
            </a:extLst>
          </p:cNvPr>
          <p:cNvCxnSpPr/>
          <p:nvPr/>
        </p:nvCxnSpPr>
        <p:spPr>
          <a:xfrm>
            <a:off x="6544733" y="4207720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8CD4A1-F4FD-BB4D-96F1-085FC282E699}"/>
              </a:ext>
            </a:extLst>
          </p:cNvPr>
          <p:cNvCxnSpPr/>
          <p:nvPr/>
        </p:nvCxnSpPr>
        <p:spPr>
          <a:xfrm>
            <a:off x="6544733" y="5342254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0561E10-A3BE-974C-AF35-5304B86DA068}"/>
              </a:ext>
            </a:extLst>
          </p:cNvPr>
          <p:cNvCxnSpPr/>
          <p:nvPr/>
        </p:nvCxnSpPr>
        <p:spPr>
          <a:xfrm>
            <a:off x="8847666" y="4207720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3386EC-8DAF-474F-B96F-9861FD7F8708}"/>
              </a:ext>
            </a:extLst>
          </p:cNvPr>
          <p:cNvCxnSpPr/>
          <p:nvPr/>
        </p:nvCxnSpPr>
        <p:spPr>
          <a:xfrm>
            <a:off x="8847666" y="5342254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DFCF1F8-E1B3-6A48-A08D-15A3DBCC59F6}"/>
              </a:ext>
            </a:extLst>
          </p:cNvPr>
          <p:cNvSpPr/>
          <p:nvPr/>
        </p:nvSpPr>
        <p:spPr>
          <a:xfrm>
            <a:off x="7061200" y="4045658"/>
            <a:ext cx="304800" cy="27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4EF9C4C-4EBE-E748-92F4-FE89959B979C}"/>
              </a:ext>
            </a:extLst>
          </p:cNvPr>
          <p:cNvSpPr/>
          <p:nvPr/>
        </p:nvSpPr>
        <p:spPr>
          <a:xfrm>
            <a:off x="9330266" y="5189830"/>
            <a:ext cx="304800" cy="27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5B59F78-29FD-7C40-8A68-C37EBC466431}"/>
              </a:ext>
            </a:extLst>
          </p:cNvPr>
          <p:cNvSpPr/>
          <p:nvPr/>
        </p:nvSpPr>
        <p:spPr>
          <a:xfrm>
            <a:off x="7001933" y="4431210"/>
            <a:ext cx="423334" cy="7744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70E278C4-1B6B-F449-84BC-23F7B013DBE4}"/>
              </a:ext>
            </a:extLst>
          </p:cNvPr>
          <p:cNvSpPr/>
          <p:nvPr/>
        </p:nvSpPr>
        <p:spPr>
          <a:xfrm rot="10800000">
            <a:off x="9270999" y="4311558"/>
            <a:ext cx="423334" cy="7744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1A5AB7-0E26-D143-9DE3-714BFB6AA66A}"/>
              </a:ext>
            </a:extLst>
          </p:cNvPr>
          <p:cNvSpPr/>
          <p:nvPr/>
        </p:nvSpPr>
        <p:spPr>
          <a:xfrm>
            <a:off x="5389359" y="3454368"/>
            <a:ext cx="5718906" cy="2861407"/>
          </a:xfrm>
          <a:prstGeom prst="ellipse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CD9C24-2036-F44D-8393-4B772E1087AE}"/>
              </a:ext>
            </a:extLst>
          </p:cNvPr>
          <p:cNvSpPr txBox="1"/>
          <p:nvPr/>
        </p:nvSpPr>
        <p:spPr>
          <a:xfrm>
            <a:off x="8248812" y="5717073"/>
            <a:ext cx="3105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essence of photo-synthetic</a:t>
            </a:r>
          </a:p>
          <a:p>
            <a:r>
              <a:rPr lang="en-US" dirty="0"/>
              <a:t>energy transfer!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5D69C-999B-3448-8859-03FD04B14697}"/>
              </a:ext>
            </a:extLst>
          </p:cNvPr>
          <p:cNvSpPr txBox="1"/>
          <p:nvPr/>
        </p:nvSpPr>
        <p:spPr>
          <a:xfrm>
            <a:off x="6158629" y="3799565"/>
            <a:ext cx="77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Donor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03589-5674-7E4E-8AF1-41DB581FD2EE}"/>
              </a:ext>
            </a:extLst>
          </p:cNvPr>
          <p:cNvSpPr txBox="1"/>
          <p:nvPr/>
        </p:nvSpPr>
        <p:spPr>
          <a:xfrm>
            <a:off x="8498029" y="3748978"/>
            <a:ext cx="119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Acceptor</a:t>
            </a:r>
          </a:p>
        </p:txBody>
      </p:sp>
    </p:spTree>
    <p:extLst>
      <p:ext uri="{BB962C8B-B14F-4D97-AF65-F5344CB8AC3E}">
        <p14:creationId xmlns:p14="http://schemas.microsoft.com/office/powerpoint/2010/main" val="42837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41" grpId="0" animBg="1"/>
      <p:bldP spid="14" grpId="0" animBg="1"/>
      <p:bldP spid="42" grpId="0" animBg="1"/>
      <p:bldP spid="15" grpId="0" animBg="1"/>
      <p:bldP spid="24" grpId="0"/>
      <p:bldP spid="25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12001</TotalTime>
  <Words>1737</Words>
  <Application>Microsoft Macintosh PowerPoint</Application>
  <PresentationFormat>Widescreen</PresentationFormat>
  <Paragraphs>258</Paragraphs>
  <Slides>39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Courier New</vt:lpstr>
      <vt:lpstr>Office Theme</vt:lpstr>
      <vt:lpstr>Rovnice</vt:lpstr>
      <vt:lpstr>Intramolecular Vibrational Modes  in Excitation Energy Transfer and Spectroscopy of Molecular Aggregates</vt:lpstr>
      <vt:lpstr>What is This Talk about?</vt:lpstr>
      <vt:lpstr>PowerPoint Presentation</vt:lpstr>
      <vt:lpstr>A very biased selection of literature</vt:lpstr>
      <vt:lpstr>Excitation Energy Transfer in Photosynthesis: Traditional View</vt:lpstr>
      <vt:lpstr>Energy Transfer in  (Photosynthetic) Molecular Aggregates </vt:lpstr>
      <vt:lpstr>Space and Energy Domain Transfers</vt:lpstr>
      <vt:lpstr>Spatial Energy Transfer</vt:lpstr>
      <vt:lpstr>Spatial Energy Transfer: Energy Conservation Law</vt:lpstr>
      <vt:lpstr>Spatial Transfer between Complexes</vt:lpstr>
      <vt:lpstr>Energy/Frequency Domain Transfer</vt:lpstr>
      <vt:lpstr>Bigger Picture of Excitation Energy Transfer</vt:lpstr>
      <vt:lpstr>Standard Toolbox: Master Equations</vt:lpstr>
      <vt:lpstr>System Bath Interaction: Problem of Basis</vt:lpstr>
      <vt:lpstr>Master Equations for Energy Transfer</vt:lpstr>
      <vt:lpstr>Fundamental Working Principles</vt:lpstr>
      <vt:lpstr>Quantum Revolution in Photosynthesis: A failed coup d’état attempt</vt:lpstr>
      <vt:lpstr>Quantum Coherence Observation of  2007</vt:lpstr>
      <vt:lpstr>More than a Decade of Disputes</vt:lpstr>
      <vt:lpstr>More than a Decade of Disputes</vt:lpstr>
      <vt:lpstr>Intramolecular Vibrational Modes of Photosynthetic Pigments: Spectroscopy</vt:lpstr>
      <vt:lpstr>Alternative Explanation of Long-lived Oscillations: Intra-molecular Vibrations</vt:lpstr>
      <vt:lpstr>Vibronic (VIBRational and electrONIC) Coherence</vt:lpstr>
      <vt:lpstr>Excitonic vs. Vibronic Coherence</vt:lpstr>
      <vt:lpstr>What Nuclear Modes Do?</vt:lpstr>
      <vt:lpstr>Intramolecular Vibrational Modes of Photosynthetic Pigments: Energy Transfer</vt:lpstr>
      <vt:lpstr>Energy Transfer Across Large Energy Gaps</vt:lpstr>
      <vt:lpstr>Energy Transfer Across Large Energy Gaps</vt:lpstr>
      <vt:lpstr>Is Vibronic Delocalization at Play Here?</vt:lpstr>
      <vt:lpstr>Solution to the Biggest Mystery of Photosynthesis?</vt:lpstr>
      <vt:lpstr>Detrapping towards Lower Lying State </vt:lpstr>
      <vt:lpstr>Crossing a Low-Lying State</vt:lpstr>
      <vt:lpstr>Intramolecular Vibrational Modes of Photosynthetic Pigments:  Spectroscopy Meets Energy Transfer</vt:lpstr>
      <vt:lpstr>The Magic of Weak Vibronic Delocalization</vt:lpstr>
      <vt:lpstr>The Magic of Weak Vibronic Delocalization</vt:lpstr>
      <vt:lpstr>Vibrational Features as Probes for Electronic Structure</vt:lpstr>
      <vt:lpstr>Conclusions</vt:lpstr>
      <vt:lpstr>Acknowledgements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Mančal</dc:creator>
  <cp:lastModifiedBy>Tomáš Mančal</cp:lastModifiedBy>
  <cp:revision>51</cp:revision>
  <dcterms:created xsi:type="dcterms:W3CDTF">2021-02-23T12:36:52Z</dcterms:created>
  <dcterms:modified xsi:type="dcterms:W3CDTF">2021-03-03T20:38:49Z</dcterms:modified>
</cp:coreProperties>
</file>